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1"/>
    <p:sldMasterId id="2147483654" r:id="rId2"/>
  </p:sldMasterIdLst>
  <p:notesMasterIdLst>
    <p:notesMasterId r:id="rId18"/>
  </p:notesMasterIdLst>
  <p:handoutMasterIdLst>
    <p:handoutMasterId r:id="rId19"/>
  </p:handoutMasterIdLst>
  <p:sldIdLst>
    <p:sldId id="275" r:id="rId3"/>
    <p:sldId id="388" r:id="rId4"/>
    <p:sldId id="408" r:id="rId5"/>
    <p:sldId id="411" r:id="rId6"/>
    <p:sldId id="410" r:id="rId7"/>
    <p:sldId id="412" r:id="rId8"/>
    <p:sldId id="409" r:id="rId9"/>
    <p:sldId id="415" r:id="rId10"/>
    <p:sldId id="428" r:id="rId11"/>
    <p:sldId id="425" r:id="rId12"/>
    <p:sldId id="426" r:id="rId13"/>
    <p:sldId id="430" r:id="rId14"/>
    <p:sldId id="429" r:id="rId15"/>
    <p:sldId id="424" r:id="rId16"/>
    <p:sldId id="380" r:id="rId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FDFF"/>
    <a:srgbClr val="FF40FF"/>
    <a:srgbClr val="FF9300"/>
    <a:srgbClr val="942092"/>
    <a:srgbClr val="0066FF"/>
    <a:srgbClr val="FF00FF"/>
    <a:srgbClr val="FEFFC9"/>
    <a:srgbClr val="FDFFBD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8" autoAdjust="0"/>
    <p:restoredTop sz="95225" autoAdjust="0"/>
  </p:normalViewPr>
  <p:slideViewPr>
    <p:cSldViewPr>
      <p:cViewPr varScale="1">
        <p:scale>
          <a:sx n="113" d="100"/>
          <a:sy n="113" d="100"/>
        </p:scale>
        <p:origin x="174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47" d="100"/>
          <a:sy n="47" d="100"/>
        </p:scale>
        <p:origin x="-2194" y="-91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12DE8D-DB52-450A-A9FE-777CFD97BD48}" type="datetimeFigureOut">
              <a:rPr lang="zh-CN" altLang="en-US" smtClean="0"/>
              <a:t>2022/8/16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890233-4658-43BB-9220-E986A3465A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9207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47947-9A1D-4BDF-A40A-8A0D235DDAC3}" type="datetimeFigureOut">
              <a:rPr lang="zh-CN" altLang="en-US" smtClean="0"/>
              <a:t>2022/8/16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E1CF8A-7789-494D-88D8-84828719C6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442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1887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86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4551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0438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1127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5923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909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50181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696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010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92225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E1CF8A-7789-494D-88D8-84828719C64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374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580178" y="6350364"/>
            <a:ext cx="648072" cy="293117"/>
          </a:xfrm>
          <a:prstGeom prst="rect">
            <a:avLst/>
          </a:prstGeom>
        </p:spPr>
        <p:txBody>
          <a:bodyPr/>
          <a:lstStyle>
            <a:lvl1pPr>
              <a:defRPr sz="1300">
                <a:solidFill>
                  <a:schemeClr val="bg1"/>
                </a:solidFill>
                <a:latin typeface="+mj-lt"/>
              </a:defRPr>
            </a:lvl1pPr>
          </a:lstStyle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‹#›</a:t>
            </a:fld>
            <a:endParaRPr lang="zh-CN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609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580178" y="6350364"/>
            <a:ext cx="648072" cy="293117"/>
          </a:xfrm>
          <a:prstGeom prst="rect">
            <a:avLst/>
          </a:prstGeom>
        </p:spPr>
        <p:txBody>
          <a:bodyPr/>
          <a:lstStyle>
            <a:lvl1pPr>
              <a:defRPr sz="1300">
                <a:solidFill>
                  <a:schemeClr val="bg1"/>
                </a:solidFill>
                <a:latin typeface="+mj-lt"/>
              </a:defRPr>
            </a:lvl1pPr>
          </a:lstStyle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‹#›</a:t>
            </a:fld>
            <a:endParaRPr lang="zh-CN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142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740" y="143674"/>
            <a:ext cx="1920240" cy="5956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77" y="6351776"/>
            <a:ext cx="8678446" cy="294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TextBox 23"/>
          <p:cNvSpPr txBox="1"/>
          <p:nvPr userDrawn="1"/>
        </p:nvSpPr>
        <p:spPr>
          <a:xfrm>
            <a:off x="3425693" y="6347420"/>
            <a:ext cx="22926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00" i="1" dirty="0">
                <a:solidFill>
                  <a:prstClr val="white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Kobe Institute of Computing</a:t>
            </a:r>
            <a:endParaRPr lang="zh-CN" altLang="en-US" sz="1300" i="1" dirty="0">
              <a:solidFill>
                <a:prstClr val="white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8494814" y="6347420"/>
            <a:ext cx="2712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prstClr val="white"/>
                </a:solidFill>
              </a:rPr>
              <a:t>P</a:t>
            </a:r>
            <a:endParaRPr lang="zh-CN" altLang="en-US" sz="1300" dirty="0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6647017" y="6351776"/>
            <a:ext cx="9444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00" dirty="0">
                <a:solidFill>
                  <a:prstClr val="white"/>
                </a:solidFill>
              </a:rPr>
              <a:t>Lingzhi_Xie</a:t>
            </a:r>
            <a:endParaRPr lang="zh-CN" altLang="en-US" sz="13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620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77" y="6351776"/>
            <a:ext cx="8678446" cy="2943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TextBox 23"/>
          <p:cNvSpPr txBox="1"/>
          <p:nvPr userDrawn="1"/>
        </p:nvSpPr>
        <p:spPr>
          <a:xfrm>
            <a:off x="3425693" y="6347420"/>
            <a:ext cx="229261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00" i="1" dirty="0">
                <a:solidFill>
                  <a:prstClr val="white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Kobe Institute of Computing</a:t>
            </a:r>
            <a:endParaRPr lang="zh-CN" altLang="en-US" sz="1300" i="1" dirty="0">
              <a:solidFill>
                <a:prstClr val="white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8494814" y="6347420"/>
            <a:ext cx="2712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prstClr val="white"/>
                </a:solidFill>
              </a:rPr>
              <a:t>P</a:t>
            </a:r>
            <a:endParaRPr lang="zh-CN" altLang="en-US" sz="1300" dirty="0">
              <a:solidFill>
                <a:prstClr val="white"/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227334" y="734313"/>
            <a:ext cx="8689332" cy="0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6647016" y="6351776"/>
            <a:ext cx="9444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00" dirty="0">
                <a:solidFill>
                  <a:prstClr val="white"/>
                </a:solidFill>
              </a:rPr>
              <a:t>Lingzhi_Xie</a:t>
            </a:r>
            <a:endParaRPr lang="zh-CN" altLang="en-US" sz="13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621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1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51687" y="1960608"/>
            <a:ext cx="8040626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00B05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Cyclist Safety Aide Using Computer Vision to Identify Bike Obstacles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7A541A-5A60-0441-B212-2F9C068501E3}"/>
              </a:ext>
            </a:extLst>
          </p:cNvPr>
          <p:cNvSpPr txBox="1"/>
          <p:nvPr/>
        </p:nvSpPr>
        <p:spPr>
          <a:xfrm>
            <a:off x="3037254" y="3373074"/>
            <a:ext cx="4347665" cy="1420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JP" sz="2000" dirty="0">
                <a:latin typeface="Arial" panose="020B0604020202020204" pitchFamily="34" charset="0"/>
                <a:cs typeface="Arial" panose="020B0604020202020204" pitchFamily="34" charset="0"/>
              </a:rPr>
              <a:t>Student: Lingzhi_Andy_Xie (20015)</a:t>
            </a:r>
          </a:p>
          <a:p>
            <a:pPr>
              <a:lnSpc>
                <a:spcPct val="150000"/>
              </a:lnSpc>
            </a:pPr>
            <a:r>
              <a:rPr lang="en-JP" sz="2000" dirty="0">
                <a:latin typeface="Arial" panose="020B0604020202020204" pitchFamily="34" charset="0"/>
                <a:cs typeface="Arial" panose="020B0604020202020204" pitchFamily="34" charset="0"/>
              </a:rPr>
              <a:t>Supervisor: Prof. Okuda</a:t>
            </a:r>
          </a:p>
          <a:p>
            <a:pPr>
              <a:lnSpc>
                <a:spcPct val="150000"/>
              </a:lnSpc>
            </a:pPr>
            <a:r>
              <a:rPr lang="en-JP" sz="2000" dirty="0">
                <a:latin typeface="Arial" panose="020B0604020202020204" pitchFamily="34" charset="0"/>
                <a:cs typeface="Arial" panose="020B0604020202020204" pitchFamily="34" charset="0"/>
              </a:rPr>
              <a:t>August 16th, 2022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2520F0-8FF3-3D43-B298-2F0392C76005}"/>
              </a:ext>
            </a:extLst>
          </p:cNvPr>
          <p:cNvSpPr txBox="1"/>
          <p:nvPr/>
        </p:nvSpPr>
        <p:spPr>
          <a:xfrm>
            <a:off x="1809866" y="1575404"/>
            <a:ext cx="5524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66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Presentation of Specific Theme Study</a:t>
            </a:r>
            <a:endParaRPr lang="en-JP" sz="2000" b="1" dirty="0">
              <a:solidFill>
                <a:srgbClr val="0066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275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6FBADC-8F6E-8F8F-8130-EEB666B20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10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BB12A5-70A2-EB16-C48D-8D97E5A47D1A}"/>
              </a:ext>
            </a:extLst>
          </p:cNvPr>
          <p:cNvSpPr txBox="1"/>
          <p:nvPr/>
        </p:nvSpPr>
        <p:spPr>
          <a:xfrm>
            <a:off x="1431429" y="252837"/>
            <a:ext cx="6281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Yolo3-tiny DNN Training and Performance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7F066F-DEC2-8515-605A-3B8B2F22FB62}"/>
              </a:ext>
            </a:extLst>
          </p:cNvPr>
          <p:cNvSpPr txBox="1"/>
          <p:nvPr/>
        </p:nvSpPr>
        <p:spPr>
          <a:xfrm>
            <a:off x="183716" y="802517"/>
            <a:ext cx="8119644" cy="1877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>
              <a:buFont typeface="Wingdings" pitchFamily="2" charset="2"/>
              <a:buChar char="v"/>
            </a:pPr>
            <a:r>
              <a:rPr lang="en-JP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DNN model training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Totally 800 camera raw pictures were picked out for training.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3 main object classes of pole, curb, and ditch including 9 object sub-classes were adopted for raw picture vott labeling.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60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Poles’ successful recognition rate achieved about 70~80% which was the highest successful object-detection rate amid all main object classes.</a:t>
            </a: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3FB6EF6-E969-CD7A-C8A3-08AC0A58AF6C}"/>
              </a:ext>
            </a:extLst>
          </p:cNvPr>
          <p:cNvSpPr txBox="1"/>
          <p:nvPr/>
        </p:nvSpPr>
        <p:spPr>
          <a:xfrm>
            <a:off x="207476" y="2782776"/>
            <a:ext cx="8743956" cy="1570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>
              <a:buFont typeface="Wingdings" pitchFamily="2" charset="2"/>
              <a:buChar char="v"/>
            </a:pPr>
            <a:r>
              <a:rPr lang="en-JP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DNN acceleration confirmation</a:t>
            </a: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Camera image sampling delay = 0.133 second by default (30 fps &amp; sampling rate 1/4)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60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With DNN acceleration, 1 detection task consumed 0.133 + 0.308 = 0.441 second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Assuming safety clearance = 7 meters, average cycling speed = 15km/h, then about 7m/(15km/h) - 0.441s = </a:t>
            </a:r>
            <a:r>
              <a:rPr lang="en-US" sz="1600" dirty="0">
                <a:solidFill>
                  <a:srgbClr val="0432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1.239 seconds was left for cyclist to react to detected danger.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B8226B-237B-1A4D-381F-B37DC74A4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750" y="4463090"/>
            <a:ext cx="60325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282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3ED99C-25FA-A245-0682-A9B144D22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11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611618-42F3-8E76-DB41-3364641728DF}"/>
              </a:ext>
            </a:extLst>
          </p:cNvPr>
          <p:cNvSpPr txBox="1"/>
          <p:nvPr/>
        </p:nvSpPr>
        <p:spPr>
          <a:xfrm>
            <a:off x="337700" y="252837"/>
            <a:ext cx="8468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Response Speed Evaluation by Steering Rotation Tests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3461CDE-90BF-A0FC-6C33-4093BE8A8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9625" y="1196752"/>
            <a:ext cx="4320287" cy="22011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CEA8B2-E432-A4C4-6B19-339A70D4B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774" y="3502433"/>
            <a:ext cx="6984326" cy="26362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56DFFA-07BD-D9AA-6E09-1C4A1CA7B923}"/>
              </a:ext>
            </a:extLst>
          </p:cNvPr>
          <p:cNvSpPr txBox="1"/>
          <p:nvPr/>
        </p:nvSpPr>
        <p:spPr>
          <a:xfrm>
            <a:off x="571451" y="783547"/>
            <a:ext cx="3352477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69863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Test conditions and methods</a:t>
            </a:r>
            <a:endParaRPr lang="en-JP" sz="16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2986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3ED99C-25FA-A245-0682-A9B144D22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12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611618-42F3-8E76-DB41-3364641728DF}"/>
              </a:ext>
            </a:extLst>
          </p:cNvPr>
          <p:cNvSpPr txBox="1"/>
          <p:nvPr/>
        </p:nvSpPr>
        <p:spPr>
          <a:xfrm>
            <a:off x="337700" y="252837"/>
            <a:ext cx="8468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Response Speed Evaluation by Steering Rotation Tests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4599853-70AA-8893-6663-270988514A96}"/>
              </a:ext>
            </a:extLst>
          </p:cNvPr>
          <p:cNvSpPr txBox="1"/>
          <p:nvPr/>
        </p:nvSpPr>
        <p:spPr>
          <a:xfrm>
            <a:off x="141184" y="751648"/>
            <a:ext cx="8895312" cy="1119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>
              <a:buFont typeface="Wingdings" pitchFamily="2" charset="2"/>
              <a:buChar char="v"/>
            </a:pPr>
            <a:r>
              <a:rPr lang="en-JP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Successful testing result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40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Most of pole detection delays in range of 0.6 ~ 0.8 second .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Assuming safety clearance = 7 meters, riding speed = 10km/h in turning, then </a:t>
            </a:r>
            <a:r>
              <a:rPr lang="en-US" sz="1400" dirty="0">
                <a:solidFill>
                  <a:srgbClr val="0432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cyclist got 1.72 ~ 1.92 second for obstacle avoidance, which was sufficient for contingency reaction.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CC8E50-B662-BFF0-560B-5AE04BD72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708" y="1916832"/>
            <a:ext cx="5256584" cy="429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321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128">
            <a:extLst>
              <a:ext uri="{FF2B5EF4-FFF2-40B4-BE49-F238E27FC236}">
                <a16:creationId xmlns:a16="http://schemas.microsoft.com/office/drawing/2014/main" id="{C73F5417-82DC-25F2-C6DA-9E2C32904CEE}"/>
              </a:ext>
            </a:extLst>
          </p:cNvPr>
          <p:cNvSpPr txBox="1"/>
          <p:nvPr/>
        </p:nvSpPr>
        <p:spPr>
          <a:xfrm>
            <a:off x="4995540" y="855555"/>
            <a:ext cx="3414710" cy="35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69863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5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Video of speech alert test in riding</a:t>
            </a:r>
            <a:endParaRPr lang="en-JP" sz="15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8CF193-5204-B194-1A7E-69C9DAE09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13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6F69954-781D-F6EE-DEBA-FB5B76CC8666}"/>
              </a:ext>
            </a:extLst>
          </p:cNvPr>
          <p:cNvSpPr txBox="1"/>
          <p:nvPr/>
        </p:nvSpPr>
        <p:spPr>
          <a:xfrm>
            <a:off x="2279636" y="252837"/>
            <a:ext cx="45847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Final Speech Alert Experiment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AC535D-87BA-8BD0-7081-30F56E3B16AB}"/>
              </a:ext>
            </a:extLst>
          </p:cNvPr>
          <p:cNvSpPr txBox="1"/>
          <p:nvPr/>
        </p:nvSpPr>
        <p:spPr>
          <a:xfrm>
            <a:off x="548519" y="4687044"/>
            <a:ext cx="4510645" cy="954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>
              <a:buFont typeface="Wingdings" pitchFamily="2" charset="2"/>
              <a:buChar char="v"/>
            </a:pPr>
            <a:r>
              <a:rPr lang="en-JP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Experiment conclusion</a:t>
            </a:r>
          </a:p>
          <a:p>
            <a:pPr marL="496888" indent="-18573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Speech alerts were output according to the preset rules with fast response speed</a:t>
            </a:r>
            <a:endParaRPr lang="en-JP" sz="16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7" name="poles-alarms-(rawFile).MP4" descr="poles-alarms-(rawFile).MP4">
            <a:hlinkClick r:id="" action="ppaction://media"/>
            <a:extLst>
              <a:ext uri="{FF2B5EF4-FFF2-40B4-BE49-F238E27FC236}">
                <a16:creationId xmlns:a16="http://schemas.microsoft.com/office/drawing/2014/main" id="{4384391E-33E3-E541-519D-B50C573EE5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63043" y="1236357"/>
            <a:ext cx="2772110" cy="492819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94C291E-A229-93E4-6349-A32CF683115E}"/>
              </a:ext>
            </a:extLst>
          </p:cNvPr>
          <p:cNvGrpSpPr/>
          <p:nvPr/>
        </p:nvGrpSpPr>
        <p:grpSpPr>
          <a:xfrm>
            <a:off x="914684" y="1103536"/>
            <a:ext cx="3576800" cy="3356093"/>
            <a:chOff x="3699317" y="1452160"/>
            <a:chExt cx="3576800" cy="335609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2D25B75-999C-0350-7366-925EE42A4DE2}"/>
                </a:ext>
              </a:extLst>
            </p:cNvPr>
            <p:cNvGrpSpPr/>
            <p:nvPr/>
          </p:nvGrpSpPr>
          <p:grpSpPr>
            <a:xfrm>
              <a:off x="4751310" y="2300573"/>
              <a:ext cx="1481958" cy="2060028"/>
              <a:chOff x="5428880" y="2761600"/>
              <a:chExt cx="1481958" cy="2060028"/>
            </a:xfrm>
          </p:grpSpPr>
          <p:sp>
            <p:nvSpPr>
              <p:cNvPr id="23" name="円弧 7">
                <a:extLst>
                  <a:ext uri="{FF2B5EF4-FFF2-40B4-BE49-F238E27FC236}">
                    <a16:creationId xmlns:a16="http://schemas.microsoft.com/office/drawing/2014/main" id="{E9416973-AA2A-CC4B-CE26-8BB020179747}"/>
                  </a:ext>
                </a:extLst>
              </p:cNvPr>
              <p:cNvSpPr/>
              <p:nvPr/>
            </p:nvSpPr>
            <p:spPr>
              <a:xfrm>
                <a:off x="5428880" y="2761600"/>
                <a:ext cx="1481958" cy="2060028"/>
              </a:xfrm>
              <a:prstGeom prst="arc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円弧 9">
                <a:extLst>
                  <a:ext uri="{FF2B5EF4-FFF2-40B4-BE49-F238E27FC236}">
                    <a16:creationId xmlns:a16="http://schemas.microsoft.com/office/drawing/2014/main" id="{1A8D687F-C6A2-436D-0FAC-0C9C2132FCD0}"/>
                  </a:ext>
                </a:extLst>
              </p:cNvPr>
              <p:cNvSpPr/>
              <p:nvPr/>
            </p:nvSpPr>
            <p:spPr>
              <a:xfrm flipH="1">
                <a:off x="5428880" y="2761600"/>
                <a:ext cx="1481958" cy="2060028"/>
              </a:xfrm>
              <a:prstGeom prst="arc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B630EB2-E186-84AD-07CE-CD0B06E3BE3E}"/>
                </a:ext>
              </a:extLst>
            </p:cNvPr>
            <p:cNvSpPr/>
            <p:nvPr/>
          </p:nvSpPr>
          <p:spPr>
            <a:xfrm>
              <a:off x="3818289" y="1452160"/>
              <a:ext cx="3348000" cy="1882800"/>
            </a:xfrm>
            <a:prstGeom prst="rect">
              <a:avLst/>
            </a:prstGeom>
            <a:noFill/>
            <a:ln w="12700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/>
            </a:p>
          </p:txBody>
        </p:sp>
        <p:sp>
          <p:nvSpPr>
            <p:cNvPr id="6" name="Rectangle 8">
              <a:extLst>
                <a:ext uri="{FF2B5EF4-FFF2-40B4-BE49-F238E27FC236}">
                  <a16:creationId xmlns:a16="http://schemas.microsoft.com/office/drawing/2014/main" id="{4DE5AD3E-90FD-44DB-FC23-1488A8661825}"/>
                </a:ext>
              </a:extLst>
            </p:cNvPr>
            <p:cNvSpPr/>
            <p:nvPr/>
          </p:nvSpPr>
          <p:spPr>
            <a:xfrm>
              <a:off x="5497959" y="1730288"/>
              <a:ext cx="79068" cy="1022379"/>
            </a:xfrm>
            <a:custGeom>
              <a:avLst/>
              <a:gdLst>
                <a:gd name="connsiteX0" fmla="*/ 0 w 140762"/>
                <a:gd name="connsiteY0" fmla="*/ 0 h 1081378"/>
                <a:gd name="connsiteX1" fmla="*/ 140762 w 140762"/>
                <a:gd name="connsiteY1" fmla="*/ 0 h 1081378"/>
                <a:gd name="connsiteX2" fmla="*/ 140762 w 140762"/>
                <a:gd name="connsiteY2" fmla="*/ 1081378 h 1081378"/>
                <a:gd name="connsiteX3" fmla="*/ 0 w 140762"/>
                <a:gd name="connsiteY3" fmla="*/ 1081378 h 1081378"/>
                <a:gd name="connsiteX4" fmla="*/ 0 w 140762"/>
                <a:gd name="connsiteY4" fmla="*/ 0 h 1081378"/>
                <a:gd name="connsiteX0" fmla="*/ 0 w 140762"/>
                <a:gd name="connsiteY0" fmla="*/ 0 h 1081378"/>
                <a:gd name="connsiteX1" fmla="*/ 112482 w 140762"/>
                <a:gd name="connsiteY1" fmla="*/ 4714 h 1081378"/>
                <a:gd name="connsiteX2" fmla="*/ 140762 w 140762"/>
                <a:gd name="connsiteY2" fmla="*/ 1081378 h 1081378"/>
                <a:gd name="connsiteX3" fmla="*/ 0 w 140762"/>
                <a:gd name="connsiteY3" fmla="*/ 1081378 h 1081378"/>
                <a:gd name="connsiteX4" fmla="*/ 0 w 140762"/>
                <a:gd name="connsiteY4" fmla="*/ 0 h 1081378"/>
                <a:gd name="connsiteX0" fmla="*/ 47134 w 140762"/>
                <a:gd name="connsiteY0" fmla="*/ 0 h 1076664"/>
                <a:gd name="connsiteX1" fmla="*/ 112482 w 140762"/>
                <a:gd name="connsiteY1" fmla="*/ 0 h 1076664"/>
                <a:gd name="connsiteX2" fmla="*/ 140762 w 140762"/>
                <a:gd name="connsiteY2" fmla="*/ 1076664 h 1076664"/>
                <a:gd name="connsiteX3" fmla="*/ 0 w 140762"/>
                <a:gd name="connsiteY3" fmla="*/ 1076664 h 1076664"/>
                <a:gd name="connsiteX4" fmla="*/ 47134 w 140762"/>
                <a:gd name="connsiteY4" fmla="*/ 0 h 1076664"/>
                <a:gd name="connsiteX0" fmla="*/ 51847 w 140762"/>
                <a:gd name="connsiteY0" fmla="*/ 0 h 1095518"/>
                <a:gd name="connsiteX1" fmla="*/ 112482 w 140762"/>
                <a:gd name="connsiteY1" fmla="*/ 18854 h 1095518"/>
                <a:gd name="connsiteX2" fmla="*/ 140762 w 140762"/>
                <a:gd name="connsiteY2" fmla="*/ 1095518 h 1095518"/>
                <a:gd name="connsiteX3" fmla="*/ 0 w 140762"/>
                <a:gd name="connsiteY3" fmla="*/ 1095518 h 1095518"/>
                <a:gd name="connsiteX4" fmla="*/ 51847 w 140762"/>
                <a:gd name="connsiteY4" fmla="*/ 0 h 1095518"/>
                <a:gd name="connsiteX0" fmla="*/ 51847 w 140762"/>
                <a:gd name="connsiteY0" fmla="*/ 0 h 1095518"/>
                <a:gd name="connsiteX1" fmla="*/ 107769 w 140762"/>
                <a:gd name="connsiteY1" fmla="*/ 0 h 1095518"/>
                <a:gd name="connsiteX2" fmla="*/ 140762 w 140762"/>
                <a:gd name="connsiteY2" fmla="*/ 1095518 h 1095518"/>
                <a:gd name="connsiteX3" fmla="*/ 0 w 140762"/>
                <a:gd name="connsiteY3" fmla="*/ 1095518 h 1095518"/>
                <a:gd name="connsiteX4" fmla="*/ 51847 w 140762"/>
                <a:gd name="connsiteY4" fmla="*/ 0 h 1095518"/>
                <a:gd name="connsiteX0" fmla="*/ 42420 w 140762"/>
                <a:gd name="connsiteY0" fmla="*/ 18854 h 1095518"/>
                <a:gd name="connsiteX1" fmla="*/ 107769 w 140762"/>
                <a:gd name="connsiteY1" fmla="*/ 0 h 1095518"/>
                <a:gd name="connsiteX2" fmla="*/ 140762 w 140762"/>
                <a:gd name="connsiteY2" fmla="*/ 1095518 h 1095518"/>
                <a:gd name="connsiteX3" fmla="*/ 0 w 140762"/>
                <a:gd name="connsiteY3" fmla="*/ 1095518 h 1095518"/>
                <a:gd name="connsiteX4" fmla="*/ 42420 w 140762"/>
                <a:gd name="connsiteY4" fmla="*/ 18854 h 1095518"/>
                <a:gd name="connsiteX0" fmla="*/ 37707 w 140762"/>
                <a:gd name="connsiteY0" fmla="*/ 0 h 1095518"/>
                <a:gd name="connsiteX1" fmla="*/ 107769 w 140762"/>
                <a:gd name="connsiteY1" fmla="*/ 0 h 1095518"/>
                <a:gd name="connsiteX2" fmla="*/ 140762 w 140762"/>
                <a:gd name="connsiteY2" fmla="*/ 1095518 h 1095518"/>
                <a:gd name="connsiteX3" fmla="*/ 0 w 140762"/>
                <a:gd name="connsiteY3" fmla="*/ 1095518 h 1095518"/>
                <a:gd name="connsiteX4" fmla="*/ 37707 w 140762"/>
                <a:gd name="connsiteY4" fmla="*/ 0 h 1095518"/>
                <a:gd name="connsiteX0" fmla="*/ 37707 w 128029"/>
                <a:gd name="connsiteY0" fmla="*/ 0 h 1095518"/>
                <a:gd name="connsiteX1" fmla="*/ 107769 w 128029"/>
                <a:gd name="connsiteY1" fmla="*/ 0 h 1095518"/>
                <a:gd name="connsiteX2" fmla="*/ 128029 w 128029"/>
                <a:gd name="connsiteY2" fmla="*/ 1092788 h 1095518"/>
                <a:gd name="connsiteX3" fmla="*/ 0 w 128029"/>
                <a:gd name="connsiteY3" fmla="*/ 1095518 h 1095518"/>
                <a:gd name="connsiteX4" fmla="*/ 37707 w 128029"/>
                <a:gd name="connsiteY4" fmla="*/ 0 h 1095518"/>
                <a:gd name="connsiteX0" fmla="*/ 37707 w 124846"/>
                <a:gd name="connsiteY0" fmla="*/ 0 h 1095518"/>
                <a:gd name="connsiteX1" fmla="*/ 107769 w 124846"/>
                <a:gd name="connsiteY1" fmla="*/ 0 h 1095518"/>
                <a:gd name="connsiteX2" fmla="*/ 124846 w 124846"/>
                <a:gd name="connsiteY2" fmla="*/ 1092788 h 1095518"/>
                <a:gd name="connsiteX3" fmla="*/ 0 w 124846"/>
                <a:gd name="connsiteY3" fmla="*/ 1095518 h 1095518"/>
                <a:gd name="connsiteX4" fmla="*/ 37707 w 124846"/>
                <a:gd name="connsiteY4" fmla="*/ 0 h 1095518"/>
                <a:gd name="connsiteX0" fmla="*/ 37707 w 128029"/>
                <a:gd name="connsiteY0" fmla="*/ 0 h 1095518"/>
                <a:gd name="connsiteX1" fmla="*/ 107769 w 128029"/>
                <a:gd name="connsiteY1" fmla="*/ 0 h 1095518"/>
                <a:gd name="connsiteX2" fmla="*/ 128029 w 128029"/>
                <a:gd name="connsiteY2" fmla="*/ 1095518 h 1095518"/>
                <a:gd name="connsiteX3" fmla="*/ 0 w 128029"/>
                <a:gd name="connsiteY3" fmla="*/ 1095518 h 1095518"/>
                <a:gd name="connsiteX4" fmla="*/ 37707 w 128029"/>
                <a:gd name="connsiteY4" fmla="*/ 0 h 1095518"/>
                <a:gd name="connsiteX0" fmla="*/ 24974 w 115296"/>
                <a:gd name="connsiteY0" fmla="*/ 0 h 1100979"/>
                <a:gd name="connsiteX1" fmla="*/ 95036 w 115296"/>
                <a:gd name="connsiteY1" fmla="*/ 0 h 1100979"/>
                <a:gd name="connsiteX2" fmla="*/ 115296 w 115296"/>
                <a:gd name="connsiteY2" fmla="*/ 1095518 h 1100979"/>
                <a:gd name="connsiteX3" fmla="*/ 0 w 115296"/>
                <a:gd name="connsiteY3" fmla="*/ 1100979 h 1100979"/>
                <a:gd name="connsiteX4" fmla="*/ 24974 w 115296"/>
                <a:gd name="connsiteY4" fmla="*/ 0 h 1100979"/>
                <a:gd name="connsiteX0" fmla="*/ 21791 w 112113"/>
                <a:gd name="connsiteY0" fmla="*/ 0 h 1095518"/>
                <a:gd name="connsiteX1" fmla="*/ 91853 w 112113"/>
                <a:gd name="connsiteY1" fmla="*/ 0 h 1095518"/>
                <a:gd name="connsiteX2" fmla="*/ 112113 w 112113"/>
                <a:gd name="connsiteY2" fmla="*/ 1095518 h 1095518"/>
                <a:gd name="connsiteX3" fmla="*/ 0 w 112113"/>
                <a:gd name="connsiteY3" fmla="*/ 1090058 h 1095518"/>
                <a:gd name="connsiteX4" fmla="*/ 21791 w 112113"/>
                <a:gd name="connsiteY4" fmla="*/ 0 h 1095518"/>
                <a:gd name="connsiteX0" fmla="*/ 21791 w 112113"/>
                <a:gd name="connsiteY0" fmla="*/ 0 h 1095518"/>
                <a:gd name="connsiteX1" fmla="*/ 91853 w 112113"/>
                <a:gd name="connsiteY1" fmla="*/ 0 h 1095518"/>
                <a:gd name="connsiteX2" fmla="*/ 112113 w 112113"/>
                <a:gd name="connsiteY2" fmla="*/ 1095518 h 1095518"/>
                <a:gd name="connsiteX3" fmla="*/ 0 w 112113"/>
                <a:gd name="connsiteY3" fmla="*/ 1090058 h 1095518"/>
                <a:gd name="connsiteX4" fmla="*/ 21791 w 112113"/>
                <a:gd name="connsiteY4" fmla="*/ 0 h 1095518"/>
                <a:gd name="connsiteX0" fmla="*/ 21791 w 112113"/>
                <a:gd name="connsiteY0" fmla="*/ 0 h 1098249"/>
                <a:gd name="connsiteX1" fmla="*/ 91853 w 112113"/>
                <a:gd name="connsiteY1" fmla="*/ 0 h 1098249"/>
                <a:gd name="connsiteX2" fmla="*/ 112113 w 112113"/>
                <a:gd name="connsiteY2" fmla="*/ 1095518 h 1098249"/>
                <a:gd name="connsiteX3" fmla="*/ 0 w 112113"/>
                <a:gd name="connsiteY3" fmla="*/ 1098249 h 1098249"/>
                <a:gd name="connsiteX4" fmla="*/ 21791 w 112113"/>
                <a:gd name="connsiteY4" fmla="*/ 0 h 1098249"/>
                <a:gd name="connsiteX0" fmla="*/ 21791 w 112113"/>
                <a:gd name="connsiteY0" fmla="*/ 0 h 1095519"/>
                <a:gd name="connsiteX1" fmla="*/ 91853 w 112113"/>
                <a:gd name="connsiteY1" fmla="*/ 0 h 1095519"/>
                <a:gd name="connsiteX2" fmla="*/ 112113 w 112113"/>
                <a:gd name="connsiteY2" fmla="*/ 1095518 h 1095519"/>
                <a:gd name="connsiteX3" fmla="*/ 0 w 112113"/>
                <a:gd name="connsiteY3" fmla="*/ 1095519 h 1095519"/>
                <a:gd name="connsiteX4" fmla="*/ 21791 w 112113"/>
                <a:gd name="connsiteY4" fmla="*/ 0 h 1095519"/>
                <a:gd name="connsiteX0" fmla="*/ 24974 w 115296"/>
                <a:gd name="connsiteY0" fmla="*/ 0 h 1098249"/>
                <a:gd name="connsiteX1" fmla="*/ 95036 w 115296"/>
                <a:gd name="connsiteY1" fmla="*/ 0 h 1098249"/>
                <a:gd name="connsiteX2" fmla="*/ 115296 w 115296"/>
                <a:gd name="connsiteY2" fmla="*/ 1095518 h 1098249"/>
                <a:gd name="connsiteX3" fmla="*/ 0 w 115296"/>
                <a:gd name="connsiteY3" fmla="*/ 1098249 h 1098249"/>
                <a:gd name="connsiteX4" fmla="*/ 24974 w 115296"/>
                <a:gd name="connsiteY4" fmla="*/ 0 h 1098249"/>
                <a:gd name="connsiteX0" fmla="*/ 24974 w 115296"/>
                <a:gd name="connsiteY0" fmla="*/ 0 h 1095519"/>
                <a:gd name="connsiteX1" fmla="*/ 95036 w 115296"/>
                <a:gd name="connsiteY1" fmla="*/ 0 h 1095519"/>
                <a:gd name="connsiteX2" fmla="*/ 115296 w 115296"/>
                <a:gd name="connsiteY2" fmla="*/ 1095518 h 1095519"/>
                <a:gd name="connsiteX3" fmla="*/ 0 w 115296"/>
                <a:gd name="connsiteY3" fmla="*/ 1095519 h 1095519"/>
                <a:gd name="connsiteX4" fmla="*/ 24974 w 115296"/>
                <a:gd name="connsiteY4" fmla="*/ 0 h 1095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296" h="1095519">
                  <a:moveTo>
                    <a:pt x="24974" y="0"/>
                  </a:moveTo>
                  <a:lnTo>
                    <a:pt x="95036" y="0"/>
                  </a:lnTo>
                  <a:lnTo>
                    <a:pt x="115296" y="1095518"/>
                  </a:lnTo>
                  <a:lnTo>
                    <a:pt x="0" y="1095519"/>
                  </a:lnTo>
                  <a:lnTo>
                    <a:pt x="2497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/>
            </a:p>
          </p:txBody>
        </p:sp>
        <p:sp>
          <p:nvSpPr>
            <p:cNvPr id="8" name="Rectangle 3">
              <a:extLst>
                <a:ext uri="{FF2B5EF4-FFF2-40B4-BE49-F238E27FC236}">
                  <a16:creationId xmlns:a16="http://schemas.microsoft.com/office/drawing/2014/main" id="{7F64623B-D635-2670-6442-D51F5A80D961}"/>
                </a:ext>
              </a:extLst>
            </p:cNvPr>
            <p:cNvSpPr/>
            <p:nvPr/>
          </p:nvSpPr>
          <p:spPr>
            <a:xfrm rot="534045">
              <a:off x="6076992" y="2061168"/>
              <a:ext cx="79347" cy="966173"/>
            </a:xfrm>
            <a:custGeom>
              <a:avLst/>
              <a:gdLst>
                <a:gd name="connsiteX0" fmla="*/ 0 w 185195"/>
                <a:gd name="connsiteY0" fmla="*/ 0 h 1088020"/>
                <a:gd name="connsiteX1" fmla="*/ 185195 w 185195"/>
                <a:gd name="connsiteY1" fmla="*/ 0 h 1088020"/>
                <a:gd name="connsiteX2" fmla="*/ 185195 w 185195"/>
                <a:gd name="connsiteY2" fmla="*/ 1088020 h 1088020"/>
                <a:gd name="connsiteX3" fmla="*/ 0 w 185195"/>
                <a:gd name="connsiteY3" fmla="*/ 1088020 h 1088020"/>
                <a:gd name="connsiteX4" fmla="*/ 0 w 185195"/>
                <a:gd name="connsiteY4" fmla="*/ 0 h 1088020"/>
                <a:gd name="connsiteX0" fmla="*/ 0 w 185195"/>
                <a:gd name="connsiteY0" fmla="*/ 0 h 1088020"/>
                <a:gd name="connsiteX1" fmla="*/ 162045 w 185195"/>
                <a:gd name="connsiteY1" fmla="*/ 11574 h 1088020"/>
                <a:gd name="connsiteX2" fmla="*/ 185195 w 185195"/>
                <a:gd name="connsiteY2" fmla="*/ 1088020 h 1088020"/>
                <a:gd name="connsiteX3" fmla="*/ 0 w 185195"/>
                <a:gd name="connsiteY3" fmla="*/ 1088020 h 1088020"/>
                <a:gd name="connsiteX4" fmla="*/ 0 w 185195"/>
                <a:gd name="connsiteY4" fmla="*/ 0 h 1088020"/>
                <a:gd name="connsiteX0" fmla="*/ 34724 w 185195"/>
                <a:gd name="connsiteY0" fmla="*/ 1 h 1076446"/>
                <a:gd name="connsiteX1" fmla="*/ 162045 w 185195"/>
                <a:gd name="connsiteY1" fmla="*/ 0 h 1076446"/>
                <a:gd name="connsiteX2" fmla="*/ 185195 w 185195"/>
                <a:gd name="connsiteY2" fmla="*/ 1076446 h 1076446"/>
                <a:gd name="connsiteX3" fmla="*/ 0 w 185195"/>
                <a:gd name="connsiteY3" fmla="*/ 1076446 h 1076446"/>
                <a:gd name="connsiteX4" fmla="*/ 34724 w 185195"/>
                <a:gd name="connsiteY4" fmla="*/ 1 h 1076446"/>
                <a:gd name="connsiteX0" fmla="*/ 34724 w 185195"/>
                <a:gd name="connsiteY0" fmla="*/ 1 h 1076446"/>
                <a:gd name="connsiteX1" fmla="*/ 150470 w 185195"/>
                <a:gd name="connsiteY1" fmla="*/ 0 h 1076446"/>
                <a:gd name="connsiteX2" fmla="*/ 185195 w 185195"/>
                <a:gd name="connsiteY2" fmla="*/ 1076446 h 1076446"/>
                <a:gd name="connsiteX3" fmla="*/ 0 w 185195"/>
                <a:gd name="connsiteY3" fmla="*/ 1076446 h 1076446"/>
                <a:gd name="connsiteX4" fmla="*/ 34724 w 185195"/>
                <a:gd name="connsiteY4" fmla="*/ 1 h 1076446"/>
                <a:gd name="connsiteX0" fmla="*/ 34724 w 185195"/>
                <a:gd name="connsiteY0" fmla="*/ 10533 h 1086978"/>
                <a:gd name="connsiteX1" fmla="*/ 148069 w 185195"/>
                <a:gd name="connsiteY1" fmla="*/ 0 h 1086978"/>
                <a:gd name="connsiteX2" fmla="*/ 185195 w 185195"/>
                <a:gd name="connsiteY2" fmla="*/ 1086978 h 1086978"/>
                <a:gd name="connsiteX3" fmla="*/ 0 w 185195"/>
                <a:gd name="connsiteY3" fmla="*/ 1086978 h 1086978"/>
                <a:gd name="connsiteX4" fmla="*/ 34724 w 185195"/>
                <a:gd name="connsiteY4" fmla="*/ 10533 h 1086978"/>
                <a:gd name="connsiteX0" fmla="*/ 34724 w 186304"/>
                <a:gd name="connsiteY0" fmla="*/ 10533 h 1086978"/>
                <a:gd name="connsiteX1" fmla="*/ 148069 w 186304"/>
                <a:gd name="connsiteY1" fmla="*/ 0 h 1086978"/>
                <a:gd name="connsiteX2" fmla="*/ 186304 w 186304"/>
                <a:gd name="connsiteY2" fmla="*/ 1068874 h 1086978"/>
                <a:gd name="connsiteX3" fmla="*/ 0 w 186304"/>
                <a:gd name="connsiteY3" fmla="*/ 1086978 h 1086978"/>
                <a:gd name="connsiteX4" fmla="*/ 34724 w 186304"/>
                <a:gd name="connsiteY4" fmla="*/ 10533 h 108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4" h="1086978">
                  <a:moveTo>
                    <a:pt x="34724" y="10533"/>
                  </a:moveTo>
                  <a:lnTo>
                    <a:pt x="148069" y="0"/>
                  </a:lnTo>
                  <a:lnTo>
                    <a:pt x="186304" y="1068874"/>
                  </a:lnTo>
                  <a:lnTo>
                    <a:pt x="0" y="1086978"/>
                  </a:lnTo>
                  <a:lnTo>
                    <a:pt x="34724" y="1053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5C4A853-6ED4-B653-C18C-4EA769AE5CD6}"/>
                </a:ext>
              </a:extLst>
            </p:cNvPr>
            <p:cNvSpPr/>
            <p:nvPr/>
          </p:nvSpPr>
          <p:spPr>
            <a:xfrm>
              <a:off x="4966809" y="2098992"/>
              <a:ext cx="79068" cy="1022379"/>
            </a:xfrm>
            <a:custGeom>
              <a:avLst/>
              <a:gdLst>
                <a:gd name="connsiteX0" fmla="*/ 0 w 140762"/>
                <a:gd name="connsiteY0" fmla="*/ 0 h 1081378"/>
                <a:gd name="connsiteX1" fmla="*/ 140762 w 140762"/>
                <a:gd name="connsiteY1" fmla="*/ 0 h 1081378"/>
                <a:gd name="connsiteX2" fmla="*/ 140762 w 140762"/>
                <a:gd name="connsiteY2" fmla="*/ 1081378 h 1081378"/>
                <a:gd name="connsiteX3" fmla="*/ 0 w 140762"/>
                <a:gd name="connsiteY3" fmla="*/ 1081378 h 1081378"/>
                <a:gd name="connsiteX4" fmla="*/ 0 w 140762"/>
                <a:gd name="connsiteY4" fmla="*/ 0 h 1081378"/>
                <a:gd name="connsiteX0" fmla="*/ 0 w 140762"/>
                <a:gd name="connsiteY0" fmla="*/ 0 h 1081378"/>
                <a:gd name="connsiteX1" fmla="*/ 112482 w 140762"/>
                <a:gd name="connsiteY1" fmla="*/ 4714 h 1081378"/>
                <a:gd name="connsiteX2" fmla="*/ 140762 w 140762"/>
                <a:gd name="connsiteY2" fmla="*/ 1081378 h 1081378"/>
                <a:gd name="connsiteX3" fmla="*/ 0 w 140762"/>
                <a:gd name="connsiteY3" fmla="*/ 1081378 h 1081378"/>
                <a:gd name="connsiteX4" fmla="*/ 0 w 140762"/>
                <a:gd name="connsiteY4" fmla="*/ 0 h 1081378"/>
                <a:gd name="connsiteX0" fmla="*/ 47134 w 140762"/>
                <a:gd name="connsiteY0" fmla="*/ 0 h 1076664"/>
                <a:gd name="connsiteX1" fmla="*/ 112482 w 140762"/>
                <a:gd name="connsiteY1" fmla="*/ 0 h 1076664"/>
                <a:gd name="connsiteX2" fmla="*/ 140762 w 140762"/>
                <a:gd name="connsiteY2" fmla="*/ 1076664 h 1076664"/>
                <a:gd name="connsiteX3" fmla="*/ 0 w 140762"/>
                <a:gd name="connsiteY3" fmla="*/ 1076664 h 1076664"/>
                <a:gd name="connsiteX4" fmla="*/ 47134 w 140762"/>
                <a:gd name="connsiteY4" fmla="*/ 0 h 1076664"/>
                <a:gd name="connsiteX0" fmla="*/ 51847 w 140762"/>
                <a:gd name="connsiteY0" fmla="*/ 0 h 1095518"/>
                <a:gd name="connsiteX1" fmla="*/ 112482 w 140762"/>
                <a:gd name="connsiteY1" fmla="*/ 18854 h 1095518"/>
                <a:gd name="connsiteX2" fmla="*/ 140762 w 140762"/>
                <a:gd name="connsiteY2" fmla="*/ 1095518 h 1095518"/>
                <a:gd name="connsiteX3" fmla="*/ 0 w 140762"/>
                <a:gd name="connsiteY3" fmla="*/ 1095518 h 1095518"/>
                <a:gd name="connsiteX4" fmla="*/ 51847 w 140762"/>
                <a:gd name="connsiteY4" fmla="*/ 0 h 1095518"/>
                <a:gd name="connsiteX0" fmla="*/ 51847 w 140762"/>
                <a:gd name="connsiteY0" fmla="*/ 0 h 1095518"/>
                <a:gd name="connsiteX1" fmla="*/ 107769 w 140762"/>
                <a:gd name="connsiteY1" fmla="*/ 0 h 1095518"/>
                <a:gd name="connsiteX2" fmla="*/ 140762 w 140762"/>
                <a:gd name="connsiteY2" fmla="*/ 1095518 h 1095518"/>
                <a:gd name="connsiteX3" fmla="*/ 0 w 140762"/>
                <a:gd name="connsiteY3" fmla="*/ 1095518 h 1095518"/>
                <a:gd name="connsiteX4" fmla="*/ 51847 w 140762"/>
                <a:gd name="connsiteY4" fmla="*/ 0 h 1095518"/>
                <a:gd name="connsiteX0" fmla="*/ 42420 w 140762"/>
                <a:gd name="connsiteY0" fmla="*/ 18854 h 1095518"/>
                <a:gd name="connsiteX1" fmla="*/ 107769 w 140762"/>
                <a:gd name="connsiteY1" fmla="*/ 0 h 1095518"/>
                <a:gd name="connsiteX2" fmla="*/ 140762 w 140762"/>
                <a:gd name="connsiteY2" fmla="*/ 1095518 h 1095518"/>
                <a:gd name="connsiteX3" fmla="*/ 0 w 140762"/>
                <a:gd name="connsiteY3" fmla="*/ 1095518 h 1095518"/>
                <a:gd name="connsiteX4" fmla="*/ 42420 w 140762"/>
                <a:gd name="connsiteY4" fmla="*/ 18854 h 1095518"/>
                <a:gd name="connsiteX0" fmla="*/ 37707 w 140762"/>
                <a:gd name="connsiteY0" fmla="*/ 0 h 1095518"/>
                <a:gd name="connsiteX1" fmla="*/ 107769 w 140762"/>
                <a:gd name="connsiteY1" fmla="*/ 0 h 1095518"/>
                <a:gd name="connsiteX2" fmla="*/ 140762 w 140762"/>
                <a:gd name="connsiteY2" fmla="*/ 1095518 h 1095518"/>
                <a:gd name="connsiteX3" fmla="*/ 0 w 140762"/>
                <a:gd name="connsiteY3" fmla="*/ 1095518 h 1095518"/>
                <a:gd name="connsiteX4" fmla="*/ 37707 w 140762"/>
                <a:gd name="connsiteY4" fmla="*/ 0 h 1095518"/>
                <a:gd name="connsiteX0" fmla="*/ 37707 w 128029"/>
                <a:gd name="connsiteY0" fmla="*/ 0 h 1095518"/>
                <a:gd name="connsiteX1" fmla="*/ 107769 w 128029"/>
                <a:gd name="connsiteY1" fmla="*/ 0 h 1095518"/>
                <a:gd name="connsiteX2" fmla="*/ 128029 w 128029"/>
                <a:gd name="connsiteY2" fmla="*/ 1092788 h 1095518"/>
                <a:gd name="connsiteX3" fmla="*/ 0 w 128029"/>
                <a:gd name="connsiteY3" fmla="*/ 1095518 h 1095518"/>
                <a:gd name="connsiteX4" fmla="*/ 37707 w 128029"/>
                <a:gd name="connsiteY4" fmla="*/ 0 h 1095518"/>
                <a:gd name="connsiteX0" fmla="*/ 37707 w 124846"/>
                <a:gd name="connsiteY0" fmla="*/ 0 h 1095518"/>
                <a:gd name="connsiteX1" fmla="*/ 107769 w 124846"/>
                <a:gd name="connsiteY1" fmla="*/ 0 h 1095518"/>
                <a:gd name="connsiteX2" fmla="*/ 124846 w 124846"/>
                <a:gd name="connsiteY2" fmla="*/ 1092788 h 1095518"/>
                <a:gd name="connsiteX3" fmla="*/ 0 w 124846"/>
                <a:gd name="connsiteY3" fmla="*/ 1095518 h 1095518"/>
                <a:gd name="connsiteX4" fmla="*/ 37707 w 124846"/>
                <a:gd name="connsiteY4" fmla="*/ 0 h 1095518"/>
                <a:gd name="connsiteX0" fmla="*/ 37707 w 128029"/>
                <a:gd name="connsiteY0" fmla="*/ 0 h 1095518"/>
                <a:gd name="connsiteX1" fmla="*/ 107769 w 128029"/>
                <a:gd name="connsiteY1" fmla="*/ 0 h 1095518"/>
                <a:gd name="connsiteX2" fmla="*/ 128029 w 128029"/>
                <a:gd name="connsiteY2" fmla="*/ 1095518 h 1095518"/>
                <a:gd name="connsiteX3" fmla="*/ 0 w 128029"/>
                <a:gd name="connsiteY3" fmla="*/ 1095518 h 1095518"/>
                <a:gd name="connsiteX4" fmla="*/ 37707 w 128029"/>
                <a:gd name="connsiteY4" fmla="*/ 0 h 1095518"/>
                <a:gd name="connsiteX0" fmla="*/ 24974 w 115296"/>
                <a:gd name="connsiteY0" fmla="*/ 0 h 1100979"/>
                <a:gd name="connsiteX1" fmla="*/ 95036 w 115296"/>
                <a:gd name="connsiteY1" fmla="*/ 0 h 1100979"/>
                <a:gd name="connsiteX2" fmla="*/ 115296 w 115296"/>
                <a:gd name="connsiteY2" fmla="*/ 1095518 h 1100979"/>
                <a:gd name="connsiteX3" fmla="*/ 0 w 115296"/>
                <a:gd name="connsiteY3" fmla="*/ 1100979 h 1100979"/>
                <a:gd name="connsiteX4" fmla="*/ 24974 w 115296"/>
                <a:gd name="connsiteY4" fmla="*/ 0 h 1100979"/>
                <a:gd name="connsiteX0" fmla="*/ 21791 w 112113"/>
                <a:gd name="connsiteY0" fmla="*/ 0 h 1095518"/>
                <a:gd name="connsiteX1" fmla="*/ 91853 w 112113"/>
                <a:gd name="connsiteY1" fmla="*/ 0 h 1095518"/>
                <a:gd name="connsiteX2" fmla="*/ 112113 w 112113"/>
                <a:gd name="connsiteY2" fmla="*/ 1095518 h 1095518"/>
                <a:gd name="connsiteX3" fmla="*/ 0 w 112113"/>
                <a:gd name="connsiteY3" fmla="*/ 1090058 h 1095518"/>
                <a:gd name="connsiteX4" fmla="*/ 21791 w 112113"/>
                <a:gd name="connsiteY4" fmla="*/ 0 h 1095518"/>
                <a:gd name="connsiteX0" fmla="*/ 21791 w 112113"/>
                <a:gd name="connsiteY0" fmla="*/ 0 h 1095518"/>
                <a:gd name="connsiteX1" fmla="*/ 91853 w 112113"/>
                <a:gd name="connsiteY1" fmla="*/ 0 h 1095518"/>
                <a:gd name="connsiteX2" fmla="*/ 112113 w 112113"/>
                <a:gd name="connsiteY2" fmla="*/ 1095518 h 1095518"/>
                <a:gd name="connsiteX3" fmla="*/ 0 w 112113"/>
                <a:gd name="connsiteY3" fmla="*/ 1090058 h 1095518"/>
                <a:gd name="connsiteX4" fmla="*/ 21791 w 112113"/>
                <a:gd name="connsiteY4" fmla="*/ 0 h 1095518"/>
                <a:gd name="connsiteX0" fmla="*/ 21791 w 112113"/>
                <a:gd name="connsiteY0" fmla="*/ 0 h 1098249"/>
                <a:gd name="connsiteX1" fmla="*/ 91853 w 112113"/>
                <a:gd name="connsiteY1" fmla="*/ 0 h 1098249"/>
                <a:gd name="connsiteX2" fmla="*/ 112113 w 112113"/>
                <a:gd name="connsiteY2" fmla="*/ 1095518 h 1098249"/>
                <a:gd name="connsiteX3" fmla="*/ 0 w 112113"/>
                <a:gd name="connsiteY3" fmla="*/ 1098249 h 1098249"/>
                <a:gd name="connsiteX4" fmla="*/ 21791 w 112113"/>
                <a:gd name="connsiteY4" fmla="*/ 0 h 1098249"/>
                <a:gd name="connsiteX0" fmla="*/ 21791 w 112113"/>
                <a:gd name="connsiteY0" fmla="*/ 0 h 1095519"/>
                <a:gd name="connsiteX1" fmla="*/ 91853 w 112113"/>
                <a:gd name="connsiteY1" fmla="*/ 0 h 1095519"/>
                <a:gd name="connsiteX2" fmla="*/ 112113 w 112113"/>
                <a:gd name="connsiteY2" fmla="*/ 1095518 h 1095519"/>
                <a:gd name="connsiteX3" fmla="*/ 0 w 112113"/>
                <a:gd name="connsiteY3" fmla="*/ 1095519 h 1095519"/>
                <a:gd name="connsiteX4" fmla="*/ 21791 w 112113"/>
                <a:gd name="connsiteY4" fmla="*/ 0 h 1095519"/>
                <a:gd name="connsiteX0" fmla="*/ 24974 w 115296"/>
                <a:gd name="connsiteY0" fmla="*/ 0 h 1098249"/>
                <a:gd name="connsiteX1" fmla="*/ 95036 w 115296"/>
                <a:gd name="connsiteY1" fmla="*/ 0 h 1098249"/>
                <a:gd name="connsiteX2" fmla="*/ 115296 w 115296"/>
                <a:gd name="connsiteY2" fmla="*/ 1095518 h 1098249"/>
                <a:gd name="connsiteX3" fmla="*/ 0 w 115296"/>
                <a:gd name="connsiteY3" fmla="*/ 1098249 h 1098249"/>
                <a:gd name="connsiteX4" fmla="*/ 24974 w 115296"/>
                <a:gd name="connsiteY4" fmla="*/ 0 h 1098249"/>
                <a:gd name="connsiteX0" fmla="*/ 24974 w 115296"/>
                <a:gd name="connsiteY0" fmla="*/ 0 h 1095519"/>
                <a:gd name="connsiteX1" fmla="*/ 95036 w 115296"/>
                <a:gd name="connsiteY1" fmla="*/ 0 h 1095519"/>
                <a:gd name="connsiteX2" fmla="*/ 115296 w 115296"/>
                <a:gd name="connsiteY2" fmla="*/ 1095518 h 1095519"/>
                <a:gd name="connsiteX3" fmla="*/ 0 w 115296"/>
                <a:gd name="connsiteY3" fmla="*/ 1095519 h 1095519"/>
                <a:gd name="connsiteX4" fmla="*/ 24974 w 115296"/>
                <a:gd name="connsiteY4" fmla="*/ 0 h 1095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296" h="1095519">
                  <a:moveTo>
                    <a:pt x="24974" y="0"/>
                  </a:moveTo>
                  <a:lnTo>
                    <a:pt x="95036" y="0"/>
                  </a:lnTo>
                  <a:lnTo>
                    <a:pt x="115296" y="1095518"/>
                  </a:lnTo>
                  <a:lnTo>
                    <a:pt x="0" y="1095519"/>
                  </a:lnTo>
                  <a:lnTo>
                    <a:pt x="2497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/>
            </a:p>
          </p:txBody>
        </p:sp>
        <p:sp>
          <p:nvSpPr>
            <p:cNvPr id="10" name="Rectangle 3">
              <a:extLst>
                <a:ext uri="{FF2B5EF4-FFF2-40B4-BE49-F238E27FC236}">
                  <a16:creationId xmlns:a16="http://schemas.microsoft.com/office/drawing/2014/main" id="{C1691565-121D-1B4F-5B22-75AC1589E5C0}"/>
                </a:ext>
              </a:extLst>
            </p:cNvPr>
            <p:cNvSpPr/>
            <p:nvPr/>
          </p:nvSpPr>
          <p:spPr>
            <a:xfrm rot="21065955" flipH="1">
              <a:off x="4235143" y="1722399"/>
              <a:ext cx="79347" cy="873667"/>
            </a:xfrm>
            <a:custGeom>
              <a:avLst/>
              <a:gdLst>
                <a:gd name="connsiteX0" fmla="*/ 0 w 185195"/>
                <a:gd name="connsiteY0" fmla="*/ 0 h 1088020"/>
                <a:gd name="connsiteX1" fmla="*/ 185195 w 185195"/>
                <a:gd name="connsiteY1" fmla="*/ 0 h 1088020"/>
                <a:gd name="connsiteX2" fmla="*/ 185195 w 185195"/>
                <a:gd name="connsiteY2" fmla="*/ 1088020 h 1088020"/>
                <a:gd name="connsiteX3" fmla="*/ 0 w 185195"/>
                <a:gd name="connsiteY3" fmla="*/ 1088020 h 1088020"/>
                <a:gd name="connsiteX4" fmla="*/ 0 w 185195"/>
                <a:gd name="connsiteY4" fmla="*/ 0 h 1088020"/>
                <a:gd name="connsiteX0" fmla="*/ 0 w 185195"/>
                <a:gd name="connsiteY0" fmla="*/ 0 h 1088020"/>
                <a:gd name="connsiteX1" fmla="*/ 162045 w 185195"/>
                <a:gd name="connsiteY1" fmla="*/ 11574 h 1088020"/>
                <a:gd name="connsiteX2" fmla="*/ 185195 w 185195"/>
                <a:gd name="connsiteY2" fmla="*/ 1088020 h 1088020"/>
                <a:gd name="connsiteX3" fmla="*/ 0 w 185195"/>
                <a:gd name="connsiteY3" fmla="*/ 1088020 h 1088020"/>
                <a:gd name="connsiteX4" fmla="*/ 0 w 185195"/>
                <a:gd name="connsiteY4" fmla="*/ 0 h 1088020"/>
                <a:gd name="connsiteX0" fmla="*/ 34724 w 185195"/>
                <a:gd name="connsiteY0" fmla="*/ 1 h 1076446"/>
                <a:gd name="connsiteX1" fmla="*/ 162045 w 185195"/>
                <a:gd name="connsiteY1" fmla="*/ 0 h 1076446"/>
                <a:gd name="connsiteX2" fmla="*/ 185195 w 185195"/>
                <a:gd name="connsiteY2" fmla="*/ 1076446 h 1076446"/>
                <a:gd name="connsiteX3" fmla="*/ 0 w 185195"/>
                <a:gd name="connsiteY3" fmla="*/ 1076446 h 1076446"/>
                <a:gd name="connsiteX4" fmla="*/ 34724 w 185195"/>
                <a:gd name="connsiteY4" fmla="*/ 1 h 1076446"/>
                <a:gd name="connsiteX0" fmla="*/ 34724 w 185195"/>
                <a:gd name="connsiteY0" fmla="*/ 1 h 1076446"/>
                <a:gd name="connsiteX1" fmla="*/ 150470 w 185195"/>
                <a:gd name="connsiteY1" fmla="*/ 0 h 1076446"/>
                <a:gd name="connsiteX2" fmla="*/ 185195 w 185195"/>
                <a:gd name="connsiteY2" fmla="*/ 1076446 h 1076446"/>
                <a:gd name="connsiteX3" fmla="*/ 0 w 185195"/>
                <a:gd name="connsiteY3" fmla="*/ 1076446 h 1076446"/>
                <a:gd name="connsiteX4" fmla="*/ 34724 w 185195"/>
                <a:gd name="connsiteY4" fmla="*/ 1 h 1076446"/>
                <a:gd name="connsiteX0" fmla="*/ 34724 w 185195"/>
                <a:gd name="connsiteY0" fmla="*/ 10533 h 1086978"/>
                <a:gd name="connsiteX1" fmla="*/ 148069 w 185195"/>
                <a:gd name="connsiteY1" fmla="*/ 0 h 1086978"/>
                <a:gd name="connsiteX2" fmla="*/ 185195 w 185195"/>
                <a:gd name="connsiteY2" fmla="*/ 1086978 h 1086978"/>
                <a:gd name="connsiteX3" fmla="*/ 0 w 185195"/>
                <a:gd name="connsiteY3" fmla="*/ 1086978 h 1086978"/>
                <a:gd name="connsiteX4" fmla="*/ 34724 w 185195"/>
                <a:gd name="connsiteY4" fmla="*/ 10533 h 1086978"/>
                <a:gd name="connsiteX0" fmla="*/ 34724 w 186304"/>
                <a:gd name="connsiteY0" fmla="*/ 10533 h 1086978"/>
                <a:gd name="connsiteX1" fmla="*/ 148069 w 186304"/>
                <a:gd name="connsiteY1" fmla="*/ 0 h 1086978"/>
                <a:gd name="connsiteX2" fmla="*/ 186304 w 186304"/>
                <a:gd name="connsiteY2" fmla="*/ 1068874 h 1086978"/>
                <a:gd name="connsiteX3" fmla="*/ 0 w 186304"/>
                <a:gd name="connsiteY3" fmla="*/ 1086978 h 1086978"/>
                <a:gd name="connsiteX4" fmla="*/ 34724 w 186304"/>
                <a:gd name="connsiteY4" fmla="*/ 10533 h 108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4" h="1086978">
                  <a:moveTo>
                    <a:pt x="34724" y="10533"/>
                  </a:moveTo>
                  <a:lnTo>
                    <a:pt x="148069" y="0"/>
                  </a:lnTo>
                  <a:lnTo>
                    <a:pt x="186304" y="1068874"/>
                  </a:lnTo>
                  <a:lnTo>
                    <a:pt x="0" y="1086978"/>
                  </a:lnTo>
                  <a:lnTo>
                    <a:pt x="34724" y="1053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F5736DE-F397-B0BB-26FE-94C6FA5DCB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5459"/>
            <a:stretch/>
          </p:blipFill>
          <p:spPr>
            <a:xfrm>
              <a:off x="5149368" y="3635611"/>
              <a:ext cx="685842" cy="1172642"/>
            </a:xfrm>
            <a:prstGeom prst="rect">
              <a:avLst/>
            </a:prstGeom>
          </p:spPr>
        </p:pic>
        <p:sp>
          <p:nvSpPr>
            <p:cNvPr id="15" name="Can 14">
              <a:extLst>
                <a:ext uri="{FF2B5EF4-FFF2-40B4-BE49-F238E27FC236}">
                  <a16:creationId xmlns:a16="http://schemas.microsoft.com/office/drawing/2014/main" id="{73E2298C-4BC5-4480-0CD3-AD0FD2A4FEA1}"/>
                </a:ext>
              </a:extLst>
            </p:cNvPr>
            <p:cNvSpPr/>
            <p:nvPr/>
          </p:nvSpPr>
          <p:spPr>
            <a:xfrm>
              <a:off x="5458309" y="3918524"/>
              <a:ext cx="67961" cy="88828"/>
            </a:xfrm>
            <a:prstGeom prst="can">
              <a:avLst>
                <a:gd name="adj" fmla="val 49235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12700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円形吹き出し 6">
              <a:extLst>
                <a:ext uri="{FF2B5EF4-FFF2-40B4-BE49-F238E27FC236}">
                  <a16:creationId xmlns:a16="http://schemas.microsoft.com/office/drawing/2014/main" id="{2C6CB9A7-DF16-F172-6314-57355DD5359D}"/>
                </a:ext>
              </a:extLst>
            </p:cNvPr>
            <p:cNvSpPr/>
            <p:nvPr/>
          </p:nvSpPr>
          <p:spPr>
            <a:xfrm>
              <a:off x="6282903" y="1859197"/>
              <a:ext cx="620270" cy="487127"/>
            </a:xfrm>
            <a:prstGeom prst="wedgeEllipseCallout">
              <a:avLst>
                <a:gd name="adj1" fmla="val -70690"/>
                <a:gd name="adj2" fmla="val 64800"/>
              </a:avLst>
            </a:prstGeom>
            <a:noFill/>
            <a:ln w="127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kumimoji="1" lang="en-US" altLang="ja-JP" sz="13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pole </a:t>
              </a:r>
              <a:r>
                <a:rPr lang="en-US" altLang="ja-JP" sz="13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right</a:t>
              </a:r>
              <a:endParaRPr kumimoji="1" lang="ja-JP" altLang="en-US" sz="13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円形吹き出し 6">
              <a:extLst>
                <a:ext uri="{FF2B5EF4-FFF2-40B4-BE49-F238E27FC236}">
                  <a16:creationId xmlns:a16="http://schemas.microsoft.com/office/drawing/2014/main" id="{A3869509-9C41-145C-8513-DD0A50139CF3}"/>
                </a:ext>
              </a:extLst>
            </p:cNvPr>
            <p:cNvSpPr/>
            <p:nvPr/>
          </p:nvSpPr>
          <p:spPr>
            <a:xfrm>
              <a:off x="4680170" y="1515497"/>
              <a:ext cx="749701" cy="509078"/>
            </a:xfrm>
            <a:prstGeom prst="wedgeEllipseCallout">
              <a:avLst>
                <a:gd name="adj1" fmla="val 63475"/>
                <a:gd name="adj2" fmla="val 63004"/>
              </a:avLst>
            </a:prstGeom>
            <a:noFill/>
            <a:ln w="127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kumimoji="1" lang="en-US" altLang="ja-JP" sz="13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pole </a:t>
              </a:r>
              <a:r>
                <a:rPr lang="en-US" altLang="ja-JP" sz="13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middle</a:t>
              </a:r>
              <a:endParaRPr kumimoji="1" lang="ja-JP" altLang="en-US" sz="13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円形吹き出し 6">
              <a:extLst>
                <a:ext uri="{FF2B5EF4-FFF2-40B4-BE49-F238E27FC236}">
                  <a16:creationId xmlns:a16="http://schemas.microsoft.com/office/drawing/2014/main" id="{3508C17C-B9B9-320F-E65E-5AE9E3B0DA75}"/>
                </a:ext>
              </a:extLst>
            </p:cNvPr>
            <p:cNvSpPr/>
            <p:nvPr/>
          </p:nvSpPr>
          <p:spPr>
            <a:xfrm>
              <a:off x="4073203" y="2705823"/>
              <a:ext cx="638976" cy="432961"/>
            </a:xfrm>
            <a:prstGeom prst="wedgeEllipseCallout">
              <a:avLst>
                <a:gd name="adj1" fmla="val 93527"/>
                <a:gd name="adj2" fmla="val -21475"/>
              </a:avLst>
            </a:prstGeom>
            <a:noFill/>
            <a:ln w="127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kumimoji="1" lang="en-US" altLang="ja-JP" sz="13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pole </a:t>
              </a:r>
              <a:r>
                <a:rPr lang="en-US" altLang="ja-JP" sz="13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left</a:t>
              </a:r>
              <a:endParaRPr kumimoji="1" lang="ja-JP" altLang="en-US" sz="13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C4732B-EF0F-BABA-6EA5-F66045E5B14A}"/>
                </a:ext>
              </a:extLst>
            </p:cNvPr>
            <p:cNvSpPr txBox="1"/>
            <p:nvPr/>
          </p:nvSpPr>
          <p:spPr>
            <a:xfrm>
              <a:off x="3789889" y="1487715"/>
              <a:ext cx="926857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dismissed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164A48-D286-54CF-F5FE-408CCEABF65B}"/>
                </a:ext>
              </a:extLst>
            </p:cNvPr>
            <p:cNvSpPr txBox="1"/>
            <p:nvPr/>
          </p:nvSpPr>
          <p:spPr>
            <a:xfrm>
              <a:off x="3699317" y="3796158"/>
              <a:ext cx="1486304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300" dirty="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prototype camera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8F069F-4542-B87A-042B-7B54BD2946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02352" y="3963904"/>
              <a:ext cx="326577" cy="0"/>
            </a:xfrm>
            <a:prstGeom prst="line">
              <a:avLst/>
            </a:prstGeom>
            <a:ln w="952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6993F70-0FA6-5148-1D97-3F0F79FBFBE0}"/>
                </a:ext>
              </a:extLst>
            </p:cNvPr>
            <p:cNvSpPr txBox="1"/>
            <p:nvPr/>
          </p:nvSpPr>
          <p:spPr>
            <a:xfrm>
              <a:off x="6031867" y="3318570"/>
              <a:ext cx="124425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300" dirty="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camera image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856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B0FD09-212B-228A-3757-4E7E74089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14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72D026C9-B41A-F807-ED6E-0B742BC28D09}"/>
              </a:ext>
            </a:extLst>
          </p:cNvPr>
          <p:cNvSpPr txBox="1"/>
          <p:nvPr/>
        </p:nvSpPr>
        <p:spPr>
          <a:xfrm>
            <a:off x="3044980" y="252837"/>
            <a:ext cx="3054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Simple Conclusion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F5C8C6-9A40-9D10-0451-3EACC98F27C9}"/>
              </a:ext>
            </a:extLst>
          </p:cNvPr>
          <p:cNvSpPr txBox="1"/>
          <p:nvPr/>
        </p:nvSpPr>
        <p:spPr>
          <a:xfrm>
            <a:off x="395536" y="1203352"/>
            <a:ext cx="8424936" cy="1333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4800" indent="-304800">
              <a:lnSpc>
                <a:spcPct val="150000"/>
              </a:lnSpc>
              <a:buFont typeface="Wingdings" pitchFamily="2" charset="2"/>
              <a:buChar char="v"/>
            </a:pPr>
            <a:r>
              <a:rPr lang="en-JP" sz="20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Achievement</a:t>
            </a:r>
          </a:p>
          <a:p>
            <a:pPr marL="533400" indent="-22860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proposal of using deep neural net of computer vision to identify bike obstacles for helping on cycling safety was feasible overall.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D190E7-AA8E-E9AC-A6EB-95B292B30209}"/>
              </a:ext>
            </a:extLst>
          </p:cNvPr>
          <p:cNvSpPr txBox="1"/>
          <p:nvPr/>
        </p:nvSpPr>
        <p:spPr>
          <a:xfrm>
            <a:off x="395536" y="2907928"/>
            <a:ext cx="8424936" cy="1333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4800" indent="-304800">
              <a:lnSpc>
                <a:spcPct val="150000"/>
              </a:lnSpc>
              <a:buFont typeface="Wingdings" pitchFamily="2" charset="2"/>
              <a:buChar char="v"/>
            </a:pPr>
            <a:r>
              <a:rPr lang="en-JP" sz="20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Shortcomings to be improved</a:t>
            </a:r>
          </a:p>
          <a:p>
            <a:pPr marL="533400" indent="-215900">
              <a:lnSpc>
                <a:spcPct val="150000"/>
              </a:lnSpc>
              <a:buFont typeface="Wingdings" pitchFamily="2" charset="2"/>
              <a:buChar char="§"/>
            </a:pPr>
            <a:r>
              <a:rPr lang="en-JP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Use 3000 pictures instead of pervious 800 pics for DNN training to improve prototype’s object recognition success rates for multiple object classes.</a:t>
            </a:r>
            <a:endParaRPr lang="en-US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153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15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86896" y="231329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読んでくれてありがとう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590080" y="4520535"/>
            <a:ext cx="5670148" cy="883626"/>
            <a:chOff x="1590080" y="4801952"/>
            <a:chExt cx="5670148" cy="883626"/>
          </a:xfrm>
        </p:grpSpPr>
        <p:pic>
          <p:nvPicPr>
            <p:cNvPr id="5" name="矩形 3"/>
            <p:cNvPicPr>
              <a:picLocks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74590" y="4801952"/>
              <a:ext cx="3585638" cy="8836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1590080" y="5001147"/>
              <a:ext cx="1628331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rtlCol="0">
              <a:spAutoFit/>
            </a:bodyPr>
            <a:lstStyle/>
            <a:p>
              <a:r>
                <a:rPr lang="en-US" altLang="zh-CN" sz="3600" b="1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微软雅黑" panose="020B0503020204020204" pitchFamily="34" charset="-122"/>
                </a:rPr>
                <a:t>the End</a:t>
              </a:r>
              <a:endParaRPr lang="zh-CN" altLang="en-US" sz="36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Picture 2" descr="C:\Users\Lingzhi\Desktop\200807211437497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871" y="980728"/>
            <a:ext cx="3460819" cy="344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4139952" y="5578544"/>
            <a:ext cx="2651151" cy="39584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chemeClr val="tx1"/>
                </a:solidFill>
                <a:latin typeface="+mj-lt"/>
              </a:rPr>
              <a:t>S20015  Lingzhi-Andy-Xie</a:t>
            </a:r>
            <a:endParaRPr lang="zh-CN" altLang="en-US" sz="16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2142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5 -0.46436 C -0.44861 -0.44491 -0.44809 -0.42524 -0.44323 -0.40649 C -0.44219 -0.39538 -0.44063 -0.38427 -0.43993 -0.37315 C -0.43837 -0.34839 -0.44236 -0.30371 -0.425 -0.28427 C -0.42049 -0.27917 -0.41528 -0.27825 -0.4099 -0.2757 C -0.40382 -0.27616 -0.39757 -0.2757 -0.39167 -0.27802 C -0.39097 -0.27825 -0.38091 -0.29561 -0.37986 -0.29792 C -0.37709 -0.30927 -0.38021 -0.30047 -0.37327 -0.31135 C -0.3691 -0.31783 -0.36684 -0.32616 -0.3632 -0.33357 C -0.36216 -0.33797 -0.3592 -0.3419 -0.35834 -0.34653 C -0.35556 -0.36274 -0.35643 -0.40417 -0.34167 -0.41112 C -0.3408 -0.41089 -0.32309 -0.40834 -0.32014 -0.40649 C -0.31632 -0.40417 -0.3099 -0.39792 -0.3099 -0.39792 C -0.30625 -0.38982 -0.30243 -0.38519 -0.29653 -0.37987 C -0.29427 -0.37014 -0.2908 -0.36089 -0.2882 -0.35093 C -0.28663 -0.33311 -0.28542 -0.3213 -0.2849 -0.30209 C -0.28316 -0.22987 -0.30261 -0.21598 -0.275 -0.19098 C -0.27413 -0.19144 -0.2625 -0.19329 -0.2599 -0.19538 C -0.24844 -0.20464 -0.26563 -0.19653 -0.25157 -0.20209 C -0.24514 -0.21065 -0.24288 -0.22061 -0.23663 -0.22871 C -0.23455 -0.23982 -0.23177 -0.25093 -0.22986 -0.26204 C -0.22639 -0.28311 -0.22552 -0.30602 -0.20834 -0.3132 C -0.20052 -0.30649 -0.19202 -0.30186 -0.18334 -0.29792 C -0.18212 -0.2963 -0.18125 -0.29468 -0.17986 -0.29329 C -0.17847 -0.29237 -0.17639 -0.29237 -0.175 -0.29121 C -0.1717 -0.28727 -0.16979 -0.28195 -0.16667 -0.27802 C -0.16441 -0.26922 -0.16163 -0.25093 -0.16163 -0.25093 C -0.16042 -0.2176 -0.15886 -0.18589 -0.15486 -0.15348 C -0.15365 -0.1419 -0.1533 -0.12431 -0.14653 -0.11575 C -0.14445 -0.10672 -0.1415 -0.1051 -0.13507 -0.10209 C -0.11719 -0.10417 -0.11059 -0.10001 -0.10157 -0.11783 C -0.09757 -0.1345 -0.09757 -0.15209 -0.09323 -0.16876 C -0.09184 -0.18126 -0.08959 -0.20093 -0.08334 -0.21112 C -0.08004 -0.21667 -0.07518 -0.21968 -0.07153 -0.22431 C -0.06493 -0.22223 -0.06059 -0.22061 -0.05486 -0.21552 C -0.05104 -0.20764 -0.04809 -0.2051 -0.04167 -0.20209 C -0.03837 -0.19584 -0.03733 -0.18982 -0.03334 -0.18427 C -0.02847 -0.16621 -0.03507 -0.18843 -0.0283 -0.17315 C -0.02518 -0.16667 -0.02604 -0.16158 -0.02153 -0.15556 C -0.01788 -0.14005 -0.02257 -0.15811 -0.01667 -0.14237 C -0.0132 -0.13288 -0.0125 -0.1213 -0.0099 -0.11112 C -0.00729 -0.08542 -0.00556 -0.0588 -0.00157 -0.03357 C 0.00017 -0.00741 -1.94444E-6 -0.01876 -1.94444E-6 -7.40741E-6 " pathEditMode="relative" ptsTypes="ffffffffffffffffffffffffffffffffffffffffff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74EBCFFE-DD7F-FEE4-5173-AC0FFD086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15" y="2429263"/>
            <a:ext cx="4666315" cy="269651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2D9BE6-F419-6847-8BE5-21ABD7B95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2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52079B-4795-B445-B45E-9CC5E775A7A4}"/>
              </a:ext>
            </a:extLst>
          </p:cNvPr>
          <p:cNvSpPr txBox="1"/>
          <p:nvPr/>
        </p:nvSpPr>
        <p:spPr>
          <a:xfrm>
            <a:off x="1726509" y="252837"/>
            <a:ext cx="5690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JP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Research Background of Social Issue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151C14-A968-9641-8556-185CE78796EA}"/>
              </a:ext>
            </a:extLst>
          </p:cNvPr>
          <p:cNvSpPr txBox="1"/>
          <p:nvPr/>
        </p:nvSpPr>
        <p:spPr>
          <a:xfrm>
            <a:off x="291628" y="815151"/>
            <a:ext cx="8168804" cy="1466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1150" indent="-311150">
              <a:buFont typeface="Wingdings" pitchFamily="2" charset="2"/>
              <a:buChar char="v"/>
            </a:pPr>
            <a:r>
              <a:rPr lang="en-JP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Bike accident</a:t>
            </a:r>
            <a:r>
              <a:rPr 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rate takes </a:t>
            </a:r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high in Japan</a:t>
            </a:r>
            <a:endParaRPr lang="en-JP" sz="16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496888" indent="-18573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Everyday about 200 traffic accidents involve bicycles on average, </a:t>
            </a:r>
            <a:r>
              <a:rPr lang="en-JP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</a:t>
            </a:r>
            <a:r>
              <a:rPr lang="en-JP" sz="1600" dirty="0"/>
              <a:t>ccording to the statistic</a:t>
            </a:r>
            <a:r>
              <a:rPr lang="en-US" sz="1600" dirty="0"/>
              <a:t> data from </a:t>
            </a:r>
            <a:r>
              <a:rPr lang="en-JP" sz="1600" dirty="0"/>
              <a:t>the Traffic Bureau of National Police Agency of Japan.</a:t>
            </a:r>
            <a:endParaRPr lang="en-JP" sz="14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496888" indent="-185738">
              <a:lnSpc>
                <a:spcPct val="125000"/>
              </a:lnSpc>
              <a:buFont typeface="Wingdings" pitchFamily="2" charset="2"/>
              <a:buChar char="§"/>
            </a:pPr>
            <a:r>
              <a:rPr lang="en-JP" sz="140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In many bicycle accidents, victimized cyclists were found not having taken correct contigentcy reaction in time.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083624A-7454-4501-D903-90FD936FEE74}"/>
              </a:ext>
            </a:extLst>
          </p:cNvPr>
          <p:cNvGrpSpPr/>
          <p:nvPr/>
        </p:nvGrpSpPr>
        <p:grpSpPr>
          <a:xfrm>
            <a:off x="4527925" y="2007536"/>
            <a:ext cx="4419846" cy="3317415"/>
            <a:chOff x="4567253" y="2431480"/>
            <a:chExt cx="4419846" cy="331741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E4B7B56-4663-CD5E-1483-D9D9BC6F5EC6}"/>
                </a:ext>
              </a:extLst>
            </p:cNvPr>
            <p:cNvSpPr/>
            <p:nvPr/>
          </p:nvSpPr>
          <p:spPr>
            <a:xfrm>
              <a:off x="4567253" y="3762309"/>
              <a:ext cx="1663147" cy="696186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sz="1400" dirty="0">
                  <a:solidFill>
                    <a:srgbClr val="0432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Bicycle accidents caused by cyclists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FA30F51-08DC-898B-F865-0E077F589111}"/>
                </a:ext>
              </a:extLst>
            </p:cNvPr>
            <p:cNvSpPr/>
            <p:nvPr/>
          </p:nvSpPr>
          <p:spPr>
            <a:xfrm>
              <a:off x="6431468" y="2431480"/>
              <a:ext cx="2555631" cy="693303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15900" indent="-215900">
                <a:buFont typeface="Courier New" panose="02070309020205020404" pitchFamily="49" charset="0"/>
                <a:buChar char="o"/>
              </a:pPr>
              <a:r>
                <a:rPr lang="en-JP" sz="14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Mental issues like </a:t>
              </a: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fatigue, drug-use, drunkenness etc.</a:t>
              </a:r>
              <a:endParaRPr lang="en-JP" sz="14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399EDA5-54E7-F311-2A59-FFC9B5E1A773}"/>
                </a:ext>
              </a:extLst>
            </p:cNvPr>
            <p:cNvSpPr/>
            <p:nvPr/>
          </p:nvSpPr>
          <p:spPr>
            <a:xfrm>
              <a:off x="6431468" y="4527286"/>
              <a:ext cx="2390394" cy="693303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15900" indent="-215900">
                <a:buFont typeface="Courier New" panose="02070309020205020404" pitchFamily="49" charset="0"/>
                <a:buChar char="o"/>
              </a:pP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Neglecting risks from rear overtaking vehicles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A187FED-27CF-0947-FDE2-00568D92EE96}"/>
                </a:ext>
              </a:extLst>
            </p:cNvPr>
            <p:cNvSpPr/>
            <p:nvPr/>
          </p:nvSpPr>
          <p:spPr>
            <a:xfrm>
              <a:off x="6431468" y="5055592"/>
              <a:ext cx="1238266" cy="693303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15900" indent="-215900">
                <a:buFont typeface="Courier New" panose="02070309020205020404" pitchFamily="49" charset="0"/>
                <a:buChar char="o"/>
              </a:pPr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Others …</a:t>
              </a:r>
              <a:endParaRPr lang="en-JP" sz="14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7DE066F-4463-0757-7F18-9D4820DDDE65}"/>
                </a:ext>
              </a:extLst>
            </p:cNvPr>
            <p:cNvSpPr/>
            <p:nvPr/>
          </p:nvSpPr>
          <p:spPr>
            <a:xfrm>
              <a:off x="6431468" y="3048688"/>
              <a:ext cx="2267599" cy="696185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15900" indent="-215900">
                <a:buFont typeface="Courier New" panose="02070309020205020404" pitchFamily="49" charset="0"/>
                <a:buChar char="o"/>
              </a:pPr>
              <a:r>
                <a:rPr lang="en-JP" sz="14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Not always abiding by traffic rules strictly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24C429-E895-2285-71C7-77CB8FC1D284}"/>
                </a:ext>
              </a:extLst>
            </p:cNvPr>
            <p:cNvSpPr/>
            <p:nvPr/>
          </p:nvSpPr>
          <p:spPr>
            <a:xfrm>
              <a:off x="6431468" y="3783078"/>
              <a:ext cx="2549331" cy="693303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25425" indent="-225425">
                <a:buSzPct val="100000"/>
                <a:buFont typeface="Wingdings" pitchFamily="2" charset="2"/>
                <a:buChar char="ü"/>
              </a:pPr>
              <a:r>
                <a:rPr lang="en-JP" sz="1400" dirty="0">
                  <a:solidFill>
                    <a:srgbClr val="0432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Being not aware of </a:t>
              </a:r>
              <a:r>
                <a:rPr lang="en-US" sz="1400" dirty="0">
                  <a:solidFill>
                    <a:srgbClr val="0432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inconspicuous </a:t>
              </a:r>
              <a:r>
                <a:rPr lang="en-US" altLang="zh-CN" sz="1400" dirty="0">
                  <a:solidFill>
                    <a:srgbClr val="0432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poles, </a:t>
              </a:r>
              <a:r>
                <a:rPr lang="en-JP" sz="1400" dirty="0">
                  <a:solidFill>
                    <a:srgbClr val="0432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curbs, ditches,</a:t>
              </a:r>
              <a:r>
                <a:rPr lang="en-US" sz="1400" dirty="0">
                  <a:solidFill>
                    <a:srgbClr val="0432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r>
                <a:rPr lang="en-JP" sz="1400" dirty="0">
                  <a:solidFill>
                    <a:srgbClr val="0432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etc.</a:t>
              </a:r>
            </a:p>
          </p:txBody>
        </p:sp>
        <p:sp>
          <p:nvSpPr>
            <p:cNvPr id="26" name="Left Brace 25">
              <a:extLst>
                <a:ext uri="{FF2B5EF4-FFF2-40B4-BE49-F238E27FC236}">
                  <a16:creationId xmlns:a16="http://schemas.microsoft.com/office/drawing/2014/main" id="{E2A45B8B-2BBF-58C2-5DD3-F5AFB1FA1D83}"/>
                </a:ext>
              </a:extLst>
            </p:cNvPr>
            <p:cNvSpPr/>
            <p:nvPr/>
          </p:nvSpPr>
          <p:spPr>
            <a:xfrm>
              <a:off x="6359460" y="2693173"/>
              <a:ext cx="144016" cy="2740473"/>
            </a:xfrm>
            <a:prstGeom prst="leftBrace">
              <a:avLst>
                <a:gd name="adj1" fmla="val 8333"/>
                <a:gd name="adj2" fmla="val 51313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2402765-F3FC-EE3E-A403-20E6CDE5E058}"/>
                </a:ext>
              </a:extLst>
            </p:cNvPr>
            <p:cNvCxnSpPr/>
            <p:nvPr/>
          </p:nvCxnSpPr>
          <p:spPr>
            <a:xfrm flipH="1">
              <a:off x="6135539" y="4099052"/>
              <a:ext cx="281069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7114760E-F6C1-2F16-4098-FF5836F8E600}"/>
              </a:ext>
            </a:extLst>
          </p:cNvPr>
          <p:cNvSpPr txBox="1"/>
          <p:nvPr/>
        </p:nvSpPr>
        <p:spPr>
          <a:xfrm>
            <a:off x="291628" y="5275133"/>
            <a:ext cx="8168804" cy="850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1150" indent="-311150">
              <a:buFont typeface="Wingdings" pitchFamily="2" charset="2"/>
              <a:buChar char="v"/>
            </a:pPr>
            <a:r>
              <a:rPr lang="en-JP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Research perspective</a:t>
            </a:r>
          </a:p>
          <a:p>
            <a:pPr marL="496888" indent="-18573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Only analyzed the bicycle accidents caused by cyclists themselves, and further focused on the problem of being not aware of inconspicuous poles, curbs, ditches, etc. as target problem.</a:t>
            </a:r>
            <a:endParaRPr lang="en-JP" sz="14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793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1BC4D0-9216-6051-8607-232F018E3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3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23F3C2A9-44F2-BAD2-648F-8FFF31483168}"/>
              </a:ext>
            </a:extLst>
          </p:cNvPr>
          <p:cNvSpPr txBox="1"/>
          <p:nvPr/>
        </p:nvSpPr>
        <p:spPr>
          <a:xfrm>
            <a:off x="2157590" y="252837"/>
            <a:ext cx="4828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JP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Problem Tree of Target Problem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18ADFF-EA85-3E98-2FBD-C3E17C02D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966612"/>
            <a:ext cx="90678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143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62ADA4-DD5F-30DE-E659-306411635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4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D6142EA-FCA3-40BB-749B-68804F9341A9}"/>
              </a:ext>
            </a:extLst>
          </p:cNvPr>
          <p:cNvSpPr txBox="1"/>
          <p:nvPr/>
        </p:nvSpPr>
        <p:spPr>
          <a:xfrm>
            <a:off x="1114175" y="252837"/>
            <a:ext cx="6915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JP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Features and Problems of Existing Solutions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F5CA30-07F6-9E74-2291-427867FF8830}"/>
              </a:ext>
            </a:extLst>
          </p:cNvPr>
          <p:cNvSpPr txBox="1"/>
          <p:nvPr/>
        </p:nvSpPr>
        <p:spPr>
          <a:xfrm>
            <a:off x="364488" y="4085180"/>
            <a:ext cx="8534400" cy="13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>
              <a:buFont typeface="Wingdings" pitchFamily="2" charset="2"/>
              <a:buChar char="v"/>
            </a:pPr>
            <a:r>
              <a:rPr lang="en-JP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incentive of a new solution</a:t>
            </a:r>
          </a:p>
          <a:p>
            <a:pPr marL="496888" indent="-18573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Solutions a &amp; b have problems of low avail and unclear detectable obstacle types.</a:t>
            </a:r>
          </a:p>
          <a:p>
            <a:pPr marL="496888" indent="-18573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Solutions c &amp; d are good for high-speed bike racers, but much less applicable for common riders.</a:t>
            </a:r>
          </a:p>
          <a:p>
            <a:pPr marL="496888" indent="-18573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40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Voice reminding like beeping is a good alerting mode, however, a much better idea is to employ short speech alerts indicating specific obstacle types and rough obstacle orientations.</a:t>
            </a:r>
            <a:endParaRPr lang="en-JP" sz="1400" dirty="0">
              <a:solidFill>
                <a:srgbClr val="0070C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F6DF040-19F5-ACFE-3210-FAEFFB9A7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978305"/>
            <a:ext cx="85344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516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11F97C-D2C2-57F8-733B-5B998D426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5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867AC21-5138-D538-C2EF-CF488E2C6333}"/>
              </a:ext>
            </a:extLst>
          </p:cNvPr>
          <p:cNvSpPr txBox="1"/>
          <p:nvPr/>
        </p:nvSpPr>
        <p:spPr>
          <a:xfrm>
            <a:off x="1618494" y="252837"/>
            <a:ext cx="5907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Tankyu Chart of Research Orientation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E17773A-94C7-4726-2D90-AFA7F2EAFD8F}"/>
              </a:ext>
            </a:extLst>
          </p:cNvPr>
          <p:cNvSpPr txBox="1"/>
          <p:nvPr/>
        </p:nvSpPr>
        <p:spPr>
          <a:xfrm>
            <a:off x="571451" y="4832750"/>
            <a:ext cx="7110456" cy="641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69863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5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 possible solution was expected to </a:t>
            </a:r>
            <a:r>
              <a:rPr lang="en-US" sz="1500" dirty="0">
                <a:solidFill>
                  <a:srgbClr val="00B05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focus on recognizing obstacles’ types and dangerous levels</a:t>
            </a:r>
            <a:r>
              <a:rPr lang="en-US" sz="15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in order to urge cyclists to make self-protective reactions </a:t>
            </a:r>
            <a:endParaRPr lang="en-JP" sz="15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C00009-327A-C1D6-AC64-0501033C6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496" y="1127167"/>
            <a:ext cx="7923008" cy="34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875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570FCC-D4CC-9164-2CB0-7D5F49B70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86" y="1166516"/>
            <a:ext cx="3819038" cy="273352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0A98A2-B426-35A0-04B5-A09DA3E19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6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D4F5B8-A951-D0C0-6DCF-18B52013D3AD}"/>
              </a:ext>
            </a:extLst>
          </p:cNvPr>
          <p:cNvSpPr/>
          <p:nvPr/>
        </p:nvSpPr>
        <p:spPr>
          <a:xfrm>
            <a:off x="542912" y="4570461"/>
            <a:ext cx="1872208" cy="720080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Pole + Curb + Ditch …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74143B-86A5-3617-962A-D6C32854D985}"/>
              </a:ext>
            </a:extLst>
          </p:cNvPr>
          <p:cNvSpPr txBox="1"/>
          <p:nvPr/>
        </p:nvSpPr>
        <p:spPr>
          <a:xfrm>
            <a:off x="276604" y="4251664"/>
            <a:ext cx="24048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obstacles recognition by CV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C0BCEE-54B4-D54A-83E6-9715A8B93E2C}"/>
              </a:ext>
            </a:extLst>
          </p:cNvPr>
          <p:cNvGrpSpPr/>
          <p:nvPr/>
        </p:nvGrpSpPr>
        <p:grpSpPr>
          <a:xfrm>
            <a:off x="6617551" y="4251664"/>
            <a:ext cx="2074607" cy="1038877"/>
            <a:chOff x="6302469" y="1021971"/>
            <a:chExt cx="2074607" cy="1038877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F26214F-8038-3A9E-FBF4-77DCEA547533}"/>
                </a:ext>
              </a:extLst>
            </p:cNvPr>
            <p:cNvSpPr/>
            <p:nvPr/>
          </p:nvSpPr>
          <p:spPr>
            <a:xfrm>
              <a:off x="6534876" y="1340768"/>
              <a:ext cx="1609793" cy="72008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Risk obstacle’s type &amp; orientation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671052A-DEC0-B414-49F3-2B091774864F}"/>
                </a:ext>
              </a:extLst>
            </p:cNvPr>
            <p:cNvSpPr txBox="1"/>
            <p:nvPr/>
          </p:nvSpPr>
          <p:spPr>
            <a:xfrm>
              <a:off x="6302469" y="1021971"/>
              <a:ext cx="20746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speech alert messaging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262DC34-FD70-C24D-E5ED-E4D5F4E847E6}"/>
              </a:ext>
            </a:extLst>
          </p:cNvPr>
          <p:cNvSpPr txBox="1"/>
          <p:nvPr/>
        </p:nvSpPr>
        <p:spPr>
          <a:xfrm>
            <a:off x="4395962" y="4773024"/>
            <a:ext cx="161416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risky obstacles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C93D1E-6BC9-D749-2F2B-EC697DF48E71}"/>
              </a:ext>
            </a:extLst>
          </p:cNvPr>
          <p:cNvSpPr txBox="1"/>
          <p:nvPr/>
        </p:nvSpPr>
        <p:spPr>
          <a:xfrm>
            <a:off x="4395961" y="5180220"/>
            <a:ext cx="161416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riskless obstacles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E1548F-1DDF-834B-3BF2-BB6A2D45EB63}"/>
              </a:ext>
            </a:extLst>
          </p:cNvPr>
          <p:cNvSpPr/>
          <p:nvPr/>
        </p:nvSpPr>
        <p:spPr>
          <a:xfrm>
            <a:off x="4281937" y="4642294"/>
            <a:ext cx="144016" cy="974731"/>
          </a:xfrm>
          <a:prstGeom prst="rect">
            <a:avLst/>
          </a:prstGeom>
          <a:gradFill>
            <a:gsLst>
              <a:gs pos="0">
                <a:srgbClr val="FF0000">
                  <a:alpha val="80000"/>
                </a:srgbClr>
              </a:gs>
              <a:gs pos="40000">
                <a:schemeClr val="accent6">
                  <a:alpha val="90000"/>
                </a:schemeClr>
              </a:gs>
              <a:gs pos="100000">
                <a:srgbClr val="00B0F0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EA49C2-6890-24CE-4FCA-866AD159F05F}"/>
              </a:ext>
            </a:extLst>
          </p:cNvPr>
          <p:cNvSpPr txBox="1"/>
          <p:nvPr/>
        </p:nvSpPr>
        <p:spPr>
          <a:xfrm>
            <a:off x="3272561" y="4959080"/>
            <a:ext cx="93610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threshold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7438367-264B-BDC1-0B91-3D79D6BC2CF8}"/>
              </a:ext>
            </a:extLst>
          </p:cNvPr>
          <p:cNvCxnSpPr>
            <a:cxnSpLocks/>
            <a:endCxn id="12" idx="3"/>
          </p:cNvCxnSpPr>
          <p:nvPr/>
        </p:nvCxnSpPr>
        <p:spPr>
          <a:xfrm>
            <a:off x="4136065" y="5129659"/>
            <a:ext cx="289888" cy="1"/>
          </a:xfrm>
          <a:prstGeom prst="line">
            <a:avLst/>
          </a:prstGeom>
          <a:ln w="15875">
            <a:solidFill>
              <a:schemeClr val="accent6">
                <a:lumMod val="75000"/>
                <a:alpha val="85000"/>
              </a:schemeClr>
            </a:solidFill>
            <a:head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87FB3DA-7FB9-1610-AD9F-0CD751BA6C88}"/>
              </a:ext>
            </a:extLst>
          </p:cNvPr>
          <p:cNvSpPr/>
          <p:nvPr/>
        </p:nvSpPr>
        <p:spPr>
          <a:xfrm>
            <a:off x="3302430" y="4570461"/>
            <a:ext cx="2651803" cy="1121913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DEA65C-4088-B187-D480-3220B2E93144}"/>
              </a:ext>
            </a:extLst>
          </p:cNvPr>
          <p:cNvSpPr txBox="1"/>
          <p:nvPr/>
        </p:nvSpPr>
        <p:spPr>
          <a:xfrm>
            <a:off x="3128861" y="4251664"/>
            <a:ext cx="2951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risk weights quantitative estimation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B2E41F59-1B02-E766-FD53-495954721BF9}"/>
              </a:ext>
            </a:extLst>
          </p:cNvPr>
          <p:cNvSpPr/>
          <p:nvPr/>
        </p:nvSpPr>
        <p:spPr>
          <a:xfrm>
            <a:off x="2489278" y="4863847"/>
            <a:ext cx="756000" cy="153889"/>
          </a:xfrm>
          <a:prstGeom prst="rightArrow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BC2B0013-CE50-E286-ADF9-6A7E7AB9E412}"/>
              </a:ext>
            </a:extLst>
          </p:cNvPr>
          <p:cNvSpPr/>
          <p:nvPr/>
        </p:nvSpPr>
        <p:spPr>
          <a:xfrm>
            <a:off x="5681207" y="4872991"/>
            <a:ext cx="1127067" cy="153889"/>
          </a:xfrm>
          <a:prstGeom prst="rightArrow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80E105-9C81-A404-1F6F-82EFFEBC76EE}"/>
              </a:ext>
            </a:extLst>
          </p:cNvPr>
          <p:cNvSpPr txBox="1"/>
          <p:nvPr/>
        </p:nvSpPr>
        <p:spPr>
          <a:xfrm>
            <a:off x="2754830" y="252837"/>
            <a:ext cx="3634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Proposed New Solution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D1BC6F7B-A1C0-023D-5A88-941B8F8893C4}"/>
              </a:ext>
            </a:extLst>
          </p:cNvPr>
          <p:cNvSpPr/>
          <p:nvPr/>
        </p:nvSpPr>
        <p:spPr>
          <a:xfrm rot="5400000">
            <a:off x="212561" y="3627149"/>
            <a:ext cx="1242000" cy="115200"/>
          </a:xfrm>
          <a:prstGeom prst="rightArrow">
            <a:avLst/>
          </a:prstGeom>
          <a:noFill/>
          <a:ln w="12700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541FEB8-B6E9-B2BE-4BB6-F8F5210EB01B}"/>
              </a:ext>
            </a:extLst>
          </p:cNvPr>
          <p:cNvSpPr txBox="1"/>
          <p:nvPr/>
        </p:nvSpPr>
        <p:spPr>
          <a:xfrm>
            <a:off x="4402651" y="1322483"/>
            <a:ext cx="2736304" cy="1208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>
              <a:buFont typeface="Wingdings" pitchFamily="2" charset="2"/>
              <a:buChar char="v"/>
            </a:pPr>
            <a:r>
              <a:rPr lang="en-JP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4 hardware constituents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front view camera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man-machine interface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mobile microcomputer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speech broadcaster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7D78B6-4748-D42E-BBBF-FE0E8CBCF00B}"/>
              </a:ext>
            </a:extLst>
          </p:cNvPr>
          <p:cNvSpPr txBox="1"/>
          <p:nvPr/>
        </p:nvSpPr>
        <p:spPr>
          <a:xfrm>
            <a:off x="4402651" y="2627321"/>
            <a:ext cx="4583304" cy="1208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>
              <a:buFont typeface="Wingdings" pitchFamily="2" charset="2"/>
              <a:buChar char="v"/>
            </a:pPr>
            <a:r>
              <a:rPr 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4 function constituents</a:t>
            </a:r>
            <a:endParaRPr lang="en-JP" sz="14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consecutive image capturing by fps in real time &amp; in field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deep neural net of computer vision for obstacle detection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risk level assessment for each detected obstacle</a:t>
            </a:r>
          </a:p>
          <a:p>
            <a:pPr marL="496888" indent="-17938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speech alerting message generation</a:t>
            </a:r>
          </a:p>
        </p:txBody>
      </p:sp>
    </p:spTree>
    <p:extLst>
      <p:ext uri="{BB962C8B-B14F-4D97-AF65-F5344CB8AC3E}">
        <p14:creationId xmlns:p14="http://schemas.microsoft.com/office/powerpoint/2010/main" val="276809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7B33CA-1ED4-EBC8-FC9A-F7C25A3EC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7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34807A-DF15-F7C5-223E-E7DDB603FEC5}"/>
              </a:ext>
            </a:extLst>
          </p:cNvPr>
          <p:cNvSpPr txBox="1"/>
          <p:nvPr/>
        </p:nvSpPr>
        <p:spPr>
          <a:xfrm>
            <a:off x="1501674" y="252837"/>
            <a:ext cx="6140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Methodology of Risk Weights Estimation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FB88E6-194E-8685-1103-5E178E720B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33" y="1219329"/>
            <a:ext cx="8959335" cy="357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171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F0FABB-D4D5-004D-3C66-3C58725F9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8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1E008D-C595-EE8E-43BA-5CFBFA521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870" y="862111"/>
            <a:ext cx="6930260" cy="32757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5C545C-D321-C15F-D0EE-CF94189FCAF1}"/>
              </a:ext>
            </a:extLst>
          </p:cNvPr>
          <p:cNvSpPr txBox="1"/>
          <p:nvPr/>
        </p:nvSpPr>
        <p:spPr>
          <a:xfrm>
            <a:off x="1205530" y="252837"/>
            <a:ext cx="6732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Hardware Components to Develop Prototype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9C8FB9-0CA9-240A-3228-9D5ECF3D56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668" y="4305796"/>
            <a:ext cx="4641581" cy="18644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3B6499-AED4-FC67-B791-6BEE23D2D5F9}"/>
              </a:ext>
            </a:extLst>
          </p:cNvPr>
          <p:cNvSpPr txBox="1"/>
          <p:nvPr/>
        </p:nvSpPr>
        <p:spPr>
          <a:xfrm>
            <a:off x="5105168" y="4217023"/>
            <a:ext cx="3931328" cy="1658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>
              <a:buFont typeface="Wingdings" pitchFamily="2" charset="2"/>
              <a:buChar char="v"/>
            </a:pPr>
            <a:r>
              <a:rPr lang="en-JP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Selection basis</a:t>
            </a:r>
          </a:p>
          <a:p>
            <a:pPr marL="496888" indent="-18573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RaspberryPi-4B provides extensive support for external devices and software programming tools.</a:t>
            </a:r>
          </a:p>
          <a:p>
            <a:pPr marL="496888" indent="-185738">
              <a:lnSpc>
                <a:spcPct val="125000"/>
              </a:lnSpc>
              <a:buFont typeface="Wingdings" pitchFamily="2" charset="2"/>
              <a:buChar char="§"/>
            </a:pPr>
            <a:r>
              <a:rPr lang="en-US" sz="140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Without neuralnet accelerator,</a:t>
            </a:r>
            <a:r>
              <a:rPr lang="zh-CN" altLang="en-US" sz="140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sz="1400" dirty="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prototype would fail for slow response speed.</a:t>
            </a:r>
          </a:p>
        </p:txBody>
      </p:sp>
    </p:spTree>
    <p:extLst>
      <p:ext uri="{BB962C8B-B14F-4D97-AF65-F5344CB8AC3E}">
        <p14:creationId xmlns:p14="http://schemas.microsoft.com/office/powerpoint/2010/main" val="3421289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FB92B2-53B5-49BE-6448-B20BBBE05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45160-18AD-443C-9E38-E7477CB880C1}" type="slidenum">
              <a:rPr lang="zh-CN" altLang="en-US" smtClean="0">
                <a:solidFill>
                  <a:prstClr val="white"/>
                </a:solidFill>
              </a:rPr>
              <a:pPr/>
              <a:t>9</a:t>
            </a:fld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0F8810-88E9-3152-C035-8A81E162B28B}"/>
              </a:ext>
            </a:extLst>
          </p:cNvPr>
          <p:cNvSpPr txBox="1"/>
          <p:nvPr/>
        </p:nvSpPr>
        <p:spPr>
          <a:xfrm>
            <a:off x="2308399" y="252837"/>
            <a:ext cx="4527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Software Process Flow Chart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EFE1E8D3-3083-C782-C230-F38DACED4448}"/>
              </a:ext>
            </a:extLst>
          </p:cNvPr>
          <p:cNvGrpSpPr/>
          <p:nvPr/>
        </p:nvGrpSpPr>
        <p:grpSpPr>
          <a:xfrm>
            <a:off x="1724599" y="1090314"/>
            <a:ext cx="6926893" cy="4872075"/>
            <a:chOff x="2006351" y="1090314"/>
            <a:chExt cx="6926893" cy="4872075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53DB4365-3949-3A15-5EE0-D8A2B0605ACE}"/>
                </a:ext>
              </a:extLst>
            </p:cNvPr>
            <p:cNvSpPr/>
            <p:nvPr/>
          </p:nvSpPr>
          <p:spPr>
            <a:xfrm>
              <a:off x="3402552" y="1090314"/>
              <a:ext cx="674508" cy="376299"/>
            </a:xfrm>
            <a:prstGeom prst="round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sz="1600" dirty="0">
                  <a:solidFill>
                    <a:schemeClr val="tx1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Start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DC3866A-7145-3F88-48A8-9E619418E192}"/>
                </a:ext>
              </a:extLst>
            </p:cNvPr>
            <p:cNvSpPr/>
            <p:nvPr/>
          </p:nvSpPr>
          <p:spPr>
            <a:xfrm>
              <a:off x="3074137" y="1894101"/>
              <a:ext cx="1331338" cy="612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sz="1600" dirty="0">
                  <a:solidFill>
                    <a:schemeClr val="tx1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System initialization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A443229-86AE-4CF2-C763-FCF5EEC9FEAA}"/>
                </a:ext>
              </a:extLst>
            </p:cNvPr>
            <p:cNvSpPr/>
            <p:nvPr/>
          </p:nvSpPr>
          <p:spPr>
            <a:xfrm>
              <a:off x="2715989" y="3278462"/>
              <a:ext cx="2047634" cy="612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sz="1600" dirty="0">
                  <a:solidFill>
                    <a:schemeClr val="tx1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Capture images by camera in real time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CEE727C-3DD1-7D2F-0F98-41A7554594C8}"/>
                </a:ext>
              </a:extLst>
            </p:cNvPr>
            <p:cNvSpPr/>
            <p:nvPr/>
          </p:nvSpPr>
          <p:spPr>
            <a:xfrm>
              <a:off x="2580606" y="4662822"/>
              <a:ext cx="2318400" cy="612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sz="1600" dirty="0">
                  <a:solidFill>
                    <a:schemeClr val="tx1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DNN detects obstacles in sampled image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034669-CCED-FCAE-90E4-320ADDF8CBF4}"/>
                </a:ext>
              </a:extLst>
            </p:cNvPr>
            <p:cNvSpPr/>
            <p:nvPr/>
          </p:nvSpPr>
          <p:spPr>
            <a:xfrm>
              <a:off x="5755649" y="1469068"/>
              <a:ext cx="2234584" cy="612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sz="1600" dirty="0">
                  <a:solidFill>
                    <a:schemeClr val="tx1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Calculate detected obstacles’ risk weights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37204AD-7C5C-B166-5BED-8991A1A9D6A0}"/>
                </a:ext>
              </a:extLst>
            </p:cNvPr>
            <p:cNvSpPr/>
            <p:nvPr/>
          </p:nvSpPr>
          <p:spPr>
            <a:xfrm>
              <a:off x="5736958" y="2937440"/>
              <a:ext cx="2271967" cy="868959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sz="1600" dirty="0">
                  <a:solidFill>
                    <a:schemeClr val="tx1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Compare risk weights with threshold to judge necessity to alarm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46EA293-1A6D-ACBD-B5DC-36F2E07EFB7C}"/>
                </a:ext>
              </a:extLst>
            </p:cNvPr>
            <p:cNvSpPr/>
            <p:nvPr/>
          </p:nvSpPr>
          <p:spPr>
            <a:xfrm>
              <a:off x="6183708" y="4662772"/>
              <a:ext cx="1378466" cy="612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sz="1600" dirty="0">
                  <a:solidFill>
                    <a:schemeClr val="tx1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Trigger speech alert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6AA685E-F766-F6E6-92D1-039067793919}"/>
                </a:ext>
              </a:extLst>
            </p:cNvPr>
            <p:cNvCxnSpPr>
              <a:cxnSpLocks/>
            </p:cNvCxnSpPr>
            <p:nvPr/>
          </p:nvCxnSpPr>
          <p:spPr>
            <a:xfrm>
              <a:off x="3739806" y="2517369"/>
              <a:ext cx="0" cy="76109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5910626-E07C-944F-1FC7-1856F55AD4B9}"/>
                </a:ext>
              </a:extLst>
            </p:cNvPr>
            <p:cNvCxnSpPr>
              <a:cxnSpLocks/>
            </p:cNvCxnSpPr>
            <p:nvPr/>
          </p:nvCxnSpPr>
          <p:spPr>
            <a:xfrm>
              <a:off x="3739806" y="1466613"/>
              <a:ext cx="0" cy="4274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306E88F2-2404-64CE-8B9F-A19FF664F6EC}"/>
                </a:ext>
              </a:extLst>
            </p:cNvPr>
            <p:cNvCxnSpPr>
              <a:cxnSpLocks/>
              <a:stCxn id="9" idx="3"/>
              <a:endCxn id="10" idx="1"/>
            </p:cNvCxnSpPr>
            <p:nvPr/>
          </p:nvCxnSpPr>
          <p:spPr>
            <a:xfrm flipV="1">
              <a:off x="4899006" y="1775068"/>
              <a:ext cx="856643" cy="3193754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4A8998A-65BF-D9A8-B41D-5B3006D7A9BE}"/>
                </a:ext>
              </a:extLst>
            </p:cNvPr>
            <p:cNvSpPr/>
            <p:nvPr/>
          </p:nvSpPr>
          <p:spPr>
            <a:xfrm>
              <a:off x="8015285" y="2998406"/>
              <a:ext cx="659479" cy="3446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sz="1300" dirty="0">
                  <a:solidFill>
                    <a:schemeClr val="tx1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lower risk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53A1889-408F-1817-BC35-B703F3874394}"/>
                </a:ext>
              </a:extLst>
            </p:cNvPr>
            <p:cNvSpPr/>
            <p:nvPr/>
          </p:nvSpPr>
          <p:spPr>
            <a:xfrm>
              <a:off x="6755091" y="4068298"/>
              <a:ext cx="798303" cy="3446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JP" sz="1300" dirty="0">
                  <a:solidFill>
                    <a:schemeClr val="tx1"/>
                  </a:solidFill>
                  <a:latin typeface="Arial" panose="020B0604020202020204" pitchFamily="34" charset="0"/>
                  <a:ea typeface="PingFang SC" panose="020B0400000000000000" pitchFamily="34" charset="-122"/>
                  <a:cs typeface="Arial" panose="020B0604020202020204" pitchFamily="34" charset="0"/>
                </a:rPr>
                <a:t>higher risk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25D32E8-3E10-0C61-3FB4-C4F31092B677}"/>
                </a:ext>
              </a:extLst>
            </p:cNvPr>
            <p:cNvCxnSpPr>
              <a:cxnSpLocks/>
            </p:cNvCxnSpPr>
            <p:nvPr/>
          </p:nvCxnSpPr>
          <p:spPr>
            <a:xfrm>
              <a:off x="8008925" y="3371919"/>
              <a:ext cx="746902" cy="0"/>
            </a:xfrm>
            <a:prstGeom prst="line">
              <a:avLst/>
            </a:prstGeom>
            <a:ln w="1270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0049BA9-E805-6E80-BDD1-98E031DAC435}"/>
                </a:ext>
              </a:extLst>
            </p:cNvPr>
            <p:cNvCxnSpPr>
              <a:cxnSpLocks/>
            </p:cNvCxnSpPr>
            <p:nvPr/>
          </p:nvCxnSpPr>
          <p:spPr>
            <a:xfrm>
              <a:off x="2217944" y="3584462"/>
              <a:ext cx="0" cy="217751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BC211B8-0232-7E47-7583-C4048686167A}"/>
                </a:ext>
              </a:extLst>
            </p:cNvPr>
            <p:cNvCxnSpPr>
              <a:cxnSpLocks/>
            </p:cNvCxnSpPr>
            <p:nvPr/>
          </p:nvCxnSpPr>
          <p:spPr>
            <a:xfrm>
              <a:off x="2210715" y="3584462"/>
              <a:ext cx="505274" cy="0"/>
            </a:xfrm>
            <a:prstGeom prst="line">
              <a:avLst/>
            </a:prstGeom>
            <a:ln w="1270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6824281-C267-B4FB-687C-59978856FA29}"/>
                </a:ext>
              </a:extLst>
            </p:cNvPr>
            <p:cNvCxnSpPr>
              <a:cxnSpLocks/>
            </p:cNvCxnSpPr>
            <p:nvPr/>
          </p:nvCxnSpPr>
          <p:spPr>
            <a:xfrm>
              <a:off x="8755827" y="3374971"/>
              <a:ext cx="0" cy="238700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EC2D6932-412C-D657-3907-AF6EE73457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17944" y="5761973"/>
              <a:ext cx="654388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sm" len="lg"/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37595E38-3E42-C830-7489-C9AD986C0AF4}"/>
                </a:ext>
              </a:extLst>
            </p:cNvPr>
            <p:cNvCxnSpPr>
              <a:cxnSpLocks/>
            </p:cNvCxnSpPr>
            <p:nvPr/>
          </p:nvCxnSpPr>
          <p:spPr>
            <a:xfrm>
              <a:off x="3739806" y="3890462"/>
              <a:ext cx="0" cy="7723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36560CC4-8663-BA1F-BCE6-B0E49EE65616}"/>
                </a:ext>
              </a:extLst>
            </p:cNvPr>
            <p:cNvCxnSpPr>
              <a:cxnSpLocks/>
            </p:cNvCxnSpPr>
            <p:nvPr/>
          </p:nvCxnSpPr>
          <p:spPr>
            <a:xfrm>
              <a:off x="6872941" y="2081068"/>
              <a:ext cx="0" cy="85637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168DC77D-D352-1BBB-13A6-ACE56E5239CF}"/>
                </a:ext>
              </a:extLst>
            </p:cNvPr>
            <p:cNvCxnSpPr>
              <a:cxnSpLocks/>
            </p:cNvCxnSpPr>
            <p:nvPr/>
          </p:nvCxnSpPr>
          <p:spPr>
            <a:xfrm>
              <a:off x="6872941" y="3806400"/>
              <a:ext cx="0" cy="85637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B72EED0-E283-5C0A-D42E-CA269CF22B08}"/>
                </a:ext>
              </a:extLst>
            </p:cNvPr>
            <p:cNvSpPr/>
            <p:nvPr/>
          </p:nvSpPr>
          <p:spPr>
            <a:xfrm>
              <a:off x="2006351" y="1265129"/>
              <a:ext cx="6926893" cy="4697260"/>
            </a:xfrm>
            <a:custGeom>
              <a:avLst/>
              <a:gdLst>
                <a:gd name="connsiteX0" fmla="*/ 0 w 6914367"/>
                <a:gd name="connsiteY0" fmla="*/ 0 h 4608770"/>
                <a:gd name="connsiteX1" fmla="*/ 6914367 w 6914367"/>
                <a:gd name="connsiteY1" fmla="*/ 0 h 4608770"/>
                <a:gd name="connsiteX2" fmla="*/ 6914367 w 6914367"/>
                <a:gd name="connsiteY2" fmla="*/ 4608770 h 4608770"/>
                <a:gd name="connsiteX3" fmla="*/ 0 w 6914367"/>
                <a:gd name="connsiteY3" fmla="*/ 4608770 h 4608770"/>
                <a:gd name="connsiteX4" fmla="*/ 0 w 6914367"/>
                <a:gd name="connsiteY4" fmla="*/ 0 h 4608770"/>
                <a:gd name="connsiteX0" fmla="*/ 12526 w 6926893"/>
                <a:gd name="connsiteY0" fmla="*/ 0 h 4608770"/>
                <a:gd name="connsiteX1" fmla="*/ 6926893 w 6926893"/>
                <a:gd name="connsiteY1" fmla="*/ 0 h 4608770"/>
                <a:gd name="connsiteX2" fmla="*/ 6926893 w 6926893"/>
                <a:gd name="connsiteY2" fmla="*/ 4608770 h 4608770"/>
                <a:gd name="connsiteX3" fmla="*/ 12526 w 6926893"/>
                <a:gd name="connsiteY3" fmla="*/ 4608770 h 4608770"/>
                <a:gd name="connsiteX4" fmla="*/ 0 w 6926893"/>
                <a:gd name="connsiteY4" fmla="*/ 1765362 h 4608770"/>
                <a:gd name="connsiteX5" fmla="*/ 12526 w 6926893"/>
                <a:gd name="connsiteY5" fmla="*/ 0 h 4608770"/>
                <a:gd name="connsiteX0" fmla="*/ 12526 w 6926893"/>
                <a:gd name="connsiteY0" fmla="*/ 808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12526 w 6926893"/>
                <a:gd name="connsiteY6" fmla="*/ 808 h 4609578"/>
                <a:gd name="connsiteX0" fmla="*/ 3056351 w 6926893"/>
                <a:gd name="connsiteY0" fmla="*/ 1729399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3056351 w 6926893"/>
                <a:gd name="connsiteY6" fmla="*/ 1729399 h 4609578"/>
                <a:gd name="connsiteX0" fmla="*/ 3056351 w 6926893"/>
                <a:gd name="connsiteY0" fmla="*/ 1729399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3056351 w 6926893"/>
                <a:gd name="connsiteY6" fmla="*/ 1729399 h 4609578"/>
                <a:gd name="connsiteX0" fmla="*/ 3056351 w 6926893"/>
                <a:gd name="connsiteY0" fmla="*/ 1729399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3056351 w 6926893"/>
                <a:gd name="connsiteY6" fmla="*/ 1729399 h 4609578"/>
                <a:gd name="connsiteX0" fmla="*/ 3043825 w 6926893"/>
                <a:gd name="connsiteY0" fmla="*/ 1754452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3043825 w 6926893"/>
                <a:gd name="connsiteY6" fmla="*/ 1754452 h 4609578"/>
                <a:gd name="connsiteX0" fmla="*/ 3056351 w 6926893"/>
                <a:gd name="connsiteY0" fmla="*/ 1754452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3056351 w 6926893"/>
                <a:gd name="connsiteY6" fmla="*/ 1754452 h 460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26893" h="4609578">
                  <a:moveTo>
                    <a:pt x="3056351" y="1754452"/>
                  </a:moveTo>
                  <a:cubicBezTo>
                    <a:pt x="3060526" y="1169635"/>
                    <a:pt x="3052176" y="584817"/>
                    <a:pt x="3056351" y="0"/>
                  </a:cubicBezTo>
                  <a:lnTo>
                    <a:pt x="6926893" y="808"/>
                  </a:lnTo>
                  <a:lnTo>
                    <a:pt x="6926893" y="4609578"/>
                  </a:lnTo>
                  <a:lnTo>
                    <a:pt x="12526" y="4609578"/>
                  </a:lnTo>
                  <a:cubicBezTo>
                    <a:pt x="8351" y="3661775"/>
                    <a:pt x="4175" y="2713973"/>
                    <a:pt x="0" y="1766170"/>
                  </a:cubicBezTo>
                  <a:lnTo>
                    <a:pt x="3056351" y="1754452"/>
                  </a:lnTo>
                  <a:close/>
                </a:path>
              </a:pathLst>
            </a:custGeom>
            <a:noFill/>
            <a:ln w="15875">
              <a:solidFill>
                <a:srgbClr val="0432F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452A2EF2-5278-5423-45AC-890DF1876183}"/>
                </a:ext>
              </a:extLst>
            </p:cNvPr>
            <p:cNvCxnSpPr>
              <a:cxnSpLocks/>
            </p:cNvCxnSpPr>
            <p:nvPr/>
          </p:nvCxnSpPr>
          <p:spPr>
            <a:xfrm>
              <a:off x="6872941" y="5274772"/>
              <a:ext cx="0" cy="48720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ED691F6-03E3-8076-9E65-E415EEED1AC3}"/>
              </a:ext>
            </a:extLst>
          </p:cNvPr>
          <p:cNvGrpSpPr/>
          <p:nvPr/>
        </p:nvGrpSpPr>
        <p:grpSpPr>
          <a:xfrm>
            <a:off x="467545" y="1267293"/>
            <a:ext cx="2047498" cy="1154214"/>
            <a:chOff x="336262" y="1267293"/>
            <a:chExt cx="2047498" cy="1154214"/>
          </a:xfrm>
        </p:grpSpPr>
        <p:sp>
          <p:nvSpPr>
            <p:cNvPr id="65" name="Rectangle 49">
              <a:extLst>
                <a:ext uri="{FF2B5EF4-FFF2-40B4-BE49-F238E27FC236}">
                  <a16:creationId xmlns:a16="http://schemas.microsoft.com/office/drawing/2014/main" id="{616E0CEB-5BBA-7E03-5A14-D7FECA67407D}"/>
                </a:ext>
              </a:extLst>
            </p:cNvPr>
            <p:cNvSpPr/>
            <p:nvPr/>
          </p:nvSpPr>
          <p:spPr>
            <a:xfrm>
              <a:off x="844861" y="1267293"/>
              <a:ext cx="742912" cy="503783"/>
            </a:xfrm>
            <a:custGeom>
              <a:avLst/>
              <a:gdLst>
                <a:gd name="connsiteX0" fmla="*/ 0 w 6914367"/>
                <a:gd name="connsiteY0" fmla="*/ 0 h 4608770"/>
                <a:gd name="connsiteX1" fmla="*/ 6914367 w 6914367"/>
                <a:gd name="connsiteY1" fmla="*/ 0 h 4608770"/>
                <a:gd name="connsiteX2" fmla="*/ 6914367 w 6914367"/>
                <a:gd name="connsiteY2" fmla="*/ 4608770 h 4608770"/>
                <a:gd name="connsiteX3" fmla="*/ 0 w 6914367"/>
                <a:gd name="connsiteY3" fmla="*/ 4608770 h 4608770"/>
                <a:gd name="connsiteX4" fmla="*/ 0 w 6914367"/>
                <a:gd name="connsiteY4" fmla="*/ 0 h 4608770"/>
                <a:gd name="connsiteX0" fmla="*/ 12526 w 6926893"/>
                <a:gd name="connsiteY0" fmla="*/ 0 h 4608770"/>
                <a:gd name="connsiteX1" fmla="*/ 6926893 w 6926893"/>
                <a:gd name="connsiteY1" fmla="*/ 0 h 4608770"/>
                <a:gd name="connsiteX2" fmla="*/ 6926893 w 6926893"/>
                <a:gd name="connsiteY2" fmla="*/ 4608770 h 4608770"/>
                <a:gd name="connsiteX3" fmla="*/ 12526 w 6926893"/>
                <a:gd name="connsiteY3" fmla="*/ 4608770 h 4608770"/>
                <a:gd name="connsiteX4" fmla="*/ 0 w 6926893"/>
                <a:gd name="connsiteY4" fmla="*/ 1765362 h 4608770"/>
                <a:gd name="connsiteX5" fmla="*/ 12526 w 6926893"/>
                <a:gd name="connsiteY5" fmla="*/ 0 h 4608770"/>
                <a:gd name="connsiteX0" fmla="*/ 12526 w 6926893"/>
                <a:gd name="connsiteY0" fmla="*/ 808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12526 w 6926893"/>
                <a:gd name="connsiteY6" fmla="*/ 808 h 4609578"/>
                <a:gd name="connsiteX0" fmla="*/ 3056351 w 6926893"/>
                <a:gd name="connsiteY0" fmla="*/ 1729399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3056351 w 6926893"/>
                <a:gd name="connsiteY6" fmla="*/ 1729399 h 4609578"/>
                <a:gd name="connsiteX0" fmla="*/ 3056351 w 6926893"/>
                <a:gd name="connsiteY0" fmla="*/ 1729399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3056351 w 6926893"/>
                <a:gd name="connsiteY6" fmla="*/ 1729399 h 4609578"/>
                <a:gd name="connsiteX0" fmla="*/ 3056351 w 6926893"/>
                <a:gd name="connsiteY0" fmla="*/ 1729399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3056351 w 6926893"/>
                <a:gd name="connsiteY6" fmla="*/ 1729399 h 4609578"/>
                <a:gd name="connsiteX0" fmla="*/ 3043825 w 6926893"/>
                <a:gd name="connsiteY0" fmla="*/ 1754452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3043825 w 6926893"/>
                <a:gd name="connsiteY6" fmla="*/ 1754452 h 4609578"/>
                <a:gd name="connsiteX0" fmla="*/ 3056351 w 6926893"/>
                <a:gd name="connsiteY0" fmla="*/ 1754452 h 4609578"/>
                <a:gd name="connsiteX1" fmla="*/ 3056351 w 6926893"/>
                <a:gd name="connsiteY1" fmla="*/ 0 h 4609578"/>
                <a:gd name="connsiteX2" fmla="*/ 6926893 w 6926893"/>
                <a:gd name="connsiteY2" fmla="*/ 808 h 4609578"/>
                <a:gd name="connsiteX3" fmla="*/ 6926893 w 6926893"/>
                <a:gd name="connsiteY3" fmla="*/ 4609578 h 4609578"/>
                <a:gd name="connsiteX4" fmla="*/ 12526 w 6926893"/>
                <a:gd name="connsiteY4" fmla="*/ 4609578 h 4609578"/>
                <a:gd name="connsiteX5" fmla="*/ 0 w 6926893"/>
                <a:gd name="connsiteY5" fmla="*/ 1766170 h 4609578"/>
                <a:gd name="connsiteX6" fmla="*/ 3056351 w 6926893"/>
                <a:gd name="connsiteY6" fmla="*/ 1754452 h 4609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26893" h="4609578">
                  <a:moveTo>
                    <a:pt x="3056351" y="1754452"/>
                  </a:moveTo>
                  <a:cubicBezTo>
                    <a:pt x="3060526" y="1169635"/>
                    <a:pt x="3052176" y="584817"/>
                    <a:pt x="3056351" y="0"/>
                  </a:cubicBezTo>
                  <a:lnTo>
                    <a:pt x="6926893" y="808"/>
                  </a:lnTo>
                  <a:lnTo>
                    <a:pt x="6926893" y="4609578"/>
                  </a:lnTo>
                  <a:lnTo>
                    <a:pt x="12526" y="4609578"/>
                  </a:lnTo>
                  <a:cubicBezTo>
                    <a:pt x="8351" y="3661775"/>
                    <a:pt x="4175" y="2713973"/>
                    <a:pt x="0" y="1766170"/>
                  </a:cubicBezTo>
                  <a:lnTo>
                    <a:pt x="3056351" y="1754452"/>
                  </a:lnTo>
                  <a:close/>
                </a:path>
              </a:pathLst>
            </a:custGeom>
            <a:noFill/>
            <a:ln w="15875">
              <a:solidFill>
                <a:srgbClr val="0432F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62258F5E-C276-29FA-C275-5F94159D6C80}"/>
                </a:ext>
              </a:extLst>
            </p:cNvPr>
            <p:cNvSpPr txBox="1"/>
            <p:nvPr/>
          </p:nvSpPr>
          <p:spPr>
            <a:xfrm>
              <a:off x="336262" y="1775176"/>
              <a:ext cx="204749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running speed of task loop determines the whole performance of prototype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738177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28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26553</TotalTime>
  <Words>778</Words>
  <Application>Microsoft Macintosh PowerPoint</Application>
  <PresentationFormat>On-screen Show (4:3)</PresentationFormat>
  <Paragraphs>120</Paragraphs>
  <Slides>15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 Unicode MS</vt:lpstr>
      <vt:lpstr>微软雅黑</vt:lpstr>
      <vt:lpstr>Arial</vt:lpstr>
      <vt:lpstr>Calibri</vt:lpstr>
      <vt:lpstr>Courier New</vt:lpstr>
      <vt:lpstr>Wingdings</vt:lpstr>
      <vt:lpstr>cover</vt:lpstr>
      <vt:lpstr>Content​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Lingzhi</dc:creator>
  <cp:lastModifiedBy>谢 灵志</cp:lastModifiedBy>
  <cp:revision>1739</cp:revision>
  <dcterms:created xsi:type="dcterms:W3CDTF">2014-02-28T08:20:13Z</dcterms:created>
  <dcterms:modified xsi:type="dcterms:W3CDTF">2022-08-15T23:51:22Z</dcterms:modified>
</cp:coreProperties>
</file>

<file path=docProps/thumbnail.jpeg>
</file>